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4.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0"/>
  </p:notesMasterIdLst>
  <p:sldIdLst>
    <p:sldId id="256" r:id="rId2"/>
    <p:sldId id="319" r:id="rId3"/>
    <p:sldId id="273" r:id="rId4"/>
    <p:sldId id="308" r:id="rId5"/>
    <p:sldId id="290" r:id="rId6"/>
    <p:sldId id="284" r:id="rId7"/>
    <p:sldId id="291" r:id="rId8"/>
    <p:sldId id="262" r:id="rId9"/>
    <p:sldId id="267" r:id="rId10"/>
    <p:sldId id="309" r:id="rId11"/>
    <p:sldId id="261" r:id="rId12"/>
    <p:sldId id="299" r:id="rId13"/>
    <p:sldId id="305" r:id="rId14"/>
    <p:sldId id="278" r:id="rId15"/>
    <p:sldId id="263" r:id="rId16"/>
    <p:sldId id="287" r:id="rId17"/>
    <p:sldId id="298" r:id="rId18"/>
    <p:sldId id="300" r:id="rId19"/>
    <p:sldId id="274" r:id="rId20"/>
    <p:sldId id="303" r:id="rId21"/>
    <p:sldId id="289" r:id="rId22"/>
    <p:sldId id="293" r:id="rId23"/>
    <p:sldId id="288" r:id="rId24"/>
    <p:sldId id="282" r:id="rId25"/>
    <p:sldId id="294" r:id="rId26"/>
    <p:sldId id="295" r:id="rId27"/>
    <p:sldId id="286" r:id="rId28"/>
    <p:sldId id="302" r:id="rId29"/>
    <p:sldId id="304" r:id="rId30"/>
    <p:sldId id="306" r:id="rId31"/>
    <p:sldId id="307" r:id="rId32"/>
    <p:sldId id="318" r:id="rId33"/>
    <p:sldId id="285" r:id="rId34"/>
    <p:sldId id="310" r:id="rId35"/>
    <p:sldId id="312" r:id="rId36"/>
    <p:sldId id="314" r:id="rId37"/>
    <p:sldId id="317" r:id="rId38"/>
    <p:sldId id="292" r:id="rId39"/>
  </p:sldIdLst>
  <p:sldSz cx="15119350" cy="104394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98" autoAdjust="0"/>
    <p:restoredTop sz="95184" autoAdjust="0"/>
  </p:normalViewPr>
  <p:slideViewPr>
    <p:cSldViewPr snapToGrid="0">
      <p:cViewPr>
        <p:scale>
          <a:sx n="66" d="100"/>
          <a:sy n="66" d="100"/>
        </p:scale>
        <p:origin x="1037" y="-7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03T21:28:04.063"/>
    </inkml:context>
    <inkml:brush xml:id="br0">
      <inkml:brushProperty name="width" value="0.05" units="cm"/>
      <inkml:brushProperty name="height" value="0.05" units="cm"/>
      <inkml:brushProperty name="color" value="#E71224"/>
    </inkml:brush>
  </inkml:definitions>
  <inkml:trace contextRef="#ctx0" brushRef="#br0">1070 36 24575,'-870'0'0,"857"-1"0,-1-1 0,1 0 0,-17-4 0,-30-4 0,49 9-341,1-1 0,0 1-1,-14-5 1,10 1-6485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03T21:28:06.036"/>
    </inkml:context>
    <inkml:brush xml:id="br0">
      <inkml:brushProperty name="width" value="0.05" units="cm"/>
      <inkml:brushProperty name="height" value="0.05" units="cm"/>
      <inkml:brushProperty name="color" value="#E71224"/>
    </inkml:brush>
  </inkml:definitions>
  <inkml:trace contextRef="#ctx0" brushRef="#br0">1104 66 24575,'-435'0'0,"419"-1"0,-1 0 0,-28-8 0,28 6 0,-1-1 0,-20 0 0,11 4 0,-11-1 0,-72-10 0,37 1 0,-14-2 0,62 8-112,-1 1-1,0 1 1,-38 2-1,41 0-802,4 0-5911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7-03T21:28:07.915"/>
    </inkml:context>
    <inkml:brush xml:id="br0">
      <inkml:brushProperty name="width" value="0.05" units="cm"/>
      <inkml:brushProperty name="height" value="0.05" units="cm"/>
      <inkml:brushProperty name="color" value="#E71224"/>
    </inkml:brush>
  </inkml:definitions>
  <inkml:trace contextRef="#ctx0" brushRef="#br0">1187 110 24575,'-9'-1'0,"0"0"0,1-1 0,0 0 0,-1 0 0,1-1 0,0 0 0,0-1 0,1 1 0,-11-8 0,9 6 0,0 0 0,0 0 0,0 1 0,0 1 0,-1-1 0,-19-3 0,-121-15 0,98 12 0,30 6 0,-1 0 0,-32 0 0,-532 5 0,577-1-114,1 1 1,-1 1-1,1 0 0,0 0 0,0 1 1,0 0-1,0 0 0,0 1 0,0 0 1,1 1-1,-14 9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7-03T22:04:57.93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0,'5'0,"5"0,7 0,5 0,2 0,3 0,1 0,0 0,-4 5,-2 1,0 0,1-1,1-2,1-1,-4-1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3078427" cy="513508"/>
          </a:xfrm>
          <a:prstGeom prst="rect">
            <a:avLst/>
          </a:prstGeom>
        </p:spPr>
        <p:txBody>
          <a:bodyPr vert="horz" lIns="94783" tIns="47391" rIns="94783" bIns="47391" rtlCol="0"/>
          <a:lstStyle>
            <a:lvl1pPr algn="l">
              <a:defRPr sz="1200"/>
            </a:lvl1pPr>
          </a:lstStyle>
          <a:p>
            <a:endParaRPr lang="cs-CZ"/>
          </a:p>
        </p:txBody>
      </p:sp>
      <p:sp>
        <p:nvSpPr>
          <p:cNvPr id="3" name="Zástupný symbol pro datum 2"/>
          <p:cNvSpPr>
            <a:spLocks noGrp="1"/>
          </p:cNvSpPr>
          <p:nvPr>
            <p:ph type="dt" idx="1"/>
          </p:nvPr>
        </p:nvSpPr>
        <p:spPr>
          <a:xfrm>
            <a:off x="4023993" y="0"/>
            <a:ext cx="3078427" cy="513508"/>
          </a:xfrm>
          <a:prstGeom prst="rect">
            <a:avLst/>
          </a:prstGeom>
        </p:spPr>
        <p:txBody>
          <a:bodyPr vert="horz" lIns="94783" tIns="47391" rIns="94783" bIns="47391" rtlCol="0"/>
          <a:lstStyle>
            <a:lvl1pPr algn="r">
              <a:defRPr sz="1200"/>
            </a:lvl1pPr>
          </a:lstStyle>
          <a:p>
            <a:fld id="{D384D080-C0C1-4FB7-A735-8E1D5C098ED7}" type="datetimeFigureOut">
              <a:rPr lang="cs-CZ" smtClean="0"/>
              <a:t>18.09.2024</a:t>
            </a:fld>
            <a:endParaRPr lang="cs-CZ"/>
          </a:p>
        </p:txBody>
      </p:sp>
      <p:sp>
        <p:nvSpPr>
          <p:cNvPr id="4" name="Zástupný symbol pro obrázek snímku 3"/>
          <p:cNvSpPr>
            <a:spLocks noGrp="1" noRot="1" noChangeAspect="1"/>
          </p:cNvSpPr>
          <p:nvPr>
            <p:ph type="sldImg" idx="2"/>
          </p:nvPr>
        </p:nvSpPr>
        <p:spPr>
          <a:xfrm>
            <a:off x="1050925" y="1279525"/>
            <a:ext cx="5002213" cy="3454400"/>
          </a:xfrm>
          <a:prstGeom prst="rect">
            <a:avLst/>
          </a:prstGeom>
          <a:noFill/>
          <a:ln w="12700">
            <a:solidFill>
              <a:prstClr val="black"/>
            </a:solidFill>
          </a:ln>
        </p:spPr>
        <p:txBody>
          <a:bodyPr vert="horz" lIns="94783" tIns="47391" rIns="94783" bIns="47391" rtlCol="0" anchor="ctr"/>
          <a:lstStyle/>
          <a:p>
            <a:endParaRPr lang="cs-CZ"/>
          </a:p>
        </p:txBody>
      </p:sp>
      <p:sp>
        <p:nvSpPr>
          <p:cNvPr id="5" name="Zástupný symbol pro poznámky 4"/>
          <p:cNvSpPr>
            <a:spLocks noGrp="1"/>
          </p:cNvSpPr>
          <p:nvPr>
            <p:ph type="body" sz="quarter" idx="3"/>
          </p:nvPr>
        </p:nvSpPr>
        <p:spPr>
          <a:xfrm>
            <a:off x="710407" y="4925408"/>
            <a:ext cx="5683250" cy="4029880"/>
          </a:xfrm>
          <a:prstGeom prst="rect">
            <a:avLst/>
          </a:prstGeom>
        </p:spPr>
        <p:txBody>
          <a:bodyPr vert="horz" lIns="94783" tIns="47391" rIns="94783" bIns="47391"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9721107"/>
            <a:ext cx="3078427" cy="513507"/>
          </a:xfrm>
          <a:prstGeom prst="rect">
            <a:avLst/>
          </a:prstGeom>
        </p:spPr>
        <p:txBody>
          <a:bodyPr vert="horz" lIns="94783" tIns="47391" rIns="94783" bIns="47391"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4023993" y="9721107"/>
            <a:ext cx="3078427" cy="513507"/>
          </a:xfrm>
          <a:prstGeom prst="rect">
            <a:avLst/>
          </a:prstGeom>
        </p:spPr>
        <p:txBody>
          <a:bodyPr vert="horz" lIns="94783" tIns="47391" rIns="94783" bIns="47391" rtlCol="0" anchor="b"/>
          <a:lstStyle>
            <a:lvl1pPr algn="r">
              <a:defRPr sz="1200"/>
            </a:lvl1pPr>
          </a:lstStyle>
          <a:p>
            <a:fld id="{0AD2B19F-3F89-4D10-B09E-E9DEB6AFAB70}" type="slidenum">
              <a:rPr lang="cs-CZ" smtClean="0"/>
              <a:t>‹#›</a:t>
            </a:fld>
            <a:endParaRPr lang="cs-CZ"/>
          </a:p>
        </p:txBody>
      </p:sp>
    </p:spTree>
    <p:extLst>
      <p:ext uri="{BB962C8B-B14F-4D97-AF65-F5344CB8AC3E}">
        <p14:creationId xmlns:p14="http://schemas.microsoft.com/office/powerpoint/2010/main" val="1990512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3</a:t>
            </a:fld>
            <a:endParaRPr lang="cs-CZ"/>
          </a:p>
        </p:txBody>
      </p:sp>
    </p:spTree>
    <p:extLst>
      <p:ext uri="{BB962C8B-B14F-4D97-AF65-F5344CB8AC3E}">
        <p14:creationId xmlns:p14="http://schemas.microsoft.com/office/powerpoint/2010/main" val="164898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13</a:t>
            </a:fld>
            <a:endParaRPr lang="cs-CZ"/>
          </a:p>
        </p:txBody>
      </p:sp>
    </p:spTree>
    <p:extLst>
      <p:ext uri="{BB962C8B-B14F-4D97-AF65-F5344CB8AC3E}">
        <p14:creationId xmlns:p14="http://schemas.microsoft.com/office/powerpoint/2010/main" val="1113508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14</a:t>
            </a:fld>
            <a:endParaRPr lang="cs-CZ"/>
          </a:p>
        </p:txBody>
      </p:sp>
    </p:spTree>
    <p:extLst>
      <p:ext uri="{BB962C8B-B14F-4D97-AF65-F5344CB8AC3E}">
        <p14:creationId xmlns:p14="http://schemas.microsoft.com/office/powerpoint/2010/main" val="755529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15</a:t>
            </a:fld>
            <a:endParaRPr lang="cs-CZ"/>
          </a:p>
        </p:txBody>
      </p:sp>
    </p:spTree>
    <p:extLst>
      <p:ext uri="{BB962C8B-B14F-4D97-AF65-F5344CB8AC3E}">
        <p14:creationId xmlns:p14="http://schemas.microsoft.com/office/powerpoint/2010/main" val="3685889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16</a:t>
            </a:fld>
            <a:endParaRPr lang="cs-CZ"/>
          </a:p>
        </p:txBody>
      </p:sp>
    </p:spTree>
    <p:extLst>
      <p:ext uri="{BB962C8B-B14F-4D97-AF65-F5344CB8AC3E}">
        <p14:creationId xmlns:p14="http://schemas.microsoft.com/office/powerpoint/2010/main" val="1597217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17</a:t>
            </a:fld>
            <a:endParaRPr lang="cs-CZ"/>
          </a:p>
        </p:txBody>
      </p:sp>
    </p:spTree>
    <p:extLst>
      <p:ext uri="{BB962C8B-B14F-4D97-AF65-F5344CB8AC3E}">
        <p14:creationId xmlns:p14="http://schemas.microsoft.com/office/powerpoint/2010/main" val="221125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18</a:t>
            </a:fld>
            <a:endParaRPr lang="cs-CZ"/>
          </a:p>
        </p:txBody>
      </p:sp>
    </p:spTree>
    <p:extLst>
      <p:ext uri="{BB962C8B-B14F-4D97-AF65-F5344CB8AC3E}">
        <p14:creationId xmlns:p14="http://schemas.microsoft.com/office/powerpoint/2010/main" val="2823192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19</a:t>
            </a:fld>
            <a:endParaRPr lang="cs-CZ"/>
          </a:p>
        </p:txBody>
      </p:sp>
    </p:spTree>
    <p:extLst>
      <p:ext uri="{BB962C8B-B14F-4D97-AF65-F5344CB8AC3E}">
        <p14:creationId xmlns:p14="http://schemas.microsoft.com/office/powerpoint/2010/main" val="1934965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20</a:t>
            </a:fld>
            <a:endParaRPr lang="cs-CZ"/>
          </a:p>
        </p:txBody>
      </p:sp>
    </p:spTree>
    <p:extLst>
      <p:ext uri="{BB962C8B-B14F-4D97-AF65-F5344CB8AC3E}">
        <p14:creationId xmlns:p14="http://schemas.microsoft.com/office/powerpoint/2010/main" val="3598403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21</a:t>
            </a:fld>
            <a:endParaRPr lang="cs-CZ"/>
          </a:p>
        </p:txBody>
      </p:sp>
    </p:spTree>
    <p:extLst>
      <p:ext uri="{BB962C8B-B14F-4D97-AF65-F5344CB8AC3E}">
        <p14:creationId xmlns:p14="http://schemas.microsoft.com/office/powerpoint/2010/main" val="19070580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22</a:t>
            </a:fld>
            <a:endParaRPr lang="cs-CZ"/>
          </a:p>
        </p:txBody>
      </p:sp>
    </p:spTree>
    <p:extLst>
      <p:ext uri="{BB962C8B-B14F-4D97-AF65-F5344CB8AC3E}">
        <p14:creationId xmlns:p14="http://schemas.microsoft.com/office/powerpoint/2010/main" val="1112190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4</a:t>
            </a:fld>
            <a:endParaRPr lang="cs-CZ"/>
          </a:p>
        </p:txBody>
      </p:sp>
    </p:spTree>
    <p:extLst>
      <p:ext uri="{BB962C8B-B14F-4D97-AF65-F5344CB8AC3E}">
        <p14:creationId xmlns:p14="http://schemas.microsoft.com/office/powerpoint/2010/main" val="1509867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23</a:t>
            </a:fld>
            <a:endParaRPr lang="cs-CZ"/>
          </a:p>
        </p:txBody>
      </p:sp>
    </p:spTree>
    <p:extLst>
      <p:ext uri="{BB962C8B-B14F-4D97-AF65-F5344CB8AC3E}">
        <p14:creationId xmlns:p14="http://schemas.microsoft.com/office/powerpoint/2010/main" val="4194642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24</a:t>
            </a:fld>
            <a:endParaRPr lang="cs-CZ"/>
          </a:p>
        </p:txBody>
      </p:sp>
    </p:spTree>
    <p:extLst>
      <p:ext uri="{BB962C8B-B14F-4D97-AF65-F5344CB8AC3E}">
        <p14:creationId xmlns:p14="http://schemas.microsoft.com/office/powerpoint/2010/main" val="3882390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25</a:t>
            </a:fld>
            <a:endParaRPr lang="cs-CZ"/>
          </a:p>
        </p:txBody>
      </p:sp>
    </p:spTree>
    <p:extLst>
      <p:ext uri="{BB962C8B-B14F-4D97-AF65-F5344CB8AC3E}">
        <p14:creationId xmlns:p14="http://schemas.microsoft.com/office/powerpoint/2010/main" val="22936007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26</a:t>
            </a:fld>
            <a:endParaRPr lang="cs-CZ"/>
          </a:p>
        </p:txBody>
      </p:sp>
    </p:spTree>
    <p:extLst>
      <p:ext uri="{BB962C8B-B14F-4D97-AF65-F5344CB8AC3E}">
        <p14:creationId xmlns:p14="http://schemas.microsoft.com/office/powerpoint/2010/main" val="3715325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27</a:t>
            </a:fld>
            <a:endParaRPr lang="cs-CZ"/>
          </a:p>
        </p:txBody>
      </p:sp>
    </p:spTree>
    <p:extLst>
      <p:ext uri="{BB962C8B-B14F-4D97-AF65-F5344CB8AC3E}">
        <p14:creationId xmlns:p14="http://schemas.microsoft.com/office/powerpoint/2010/main" val="14064562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28</a:t>
            </a:fld>
            <a:endParaRPr lang="cs-CZ"/>
          </a:p>
        </p:txBody>
      </p:sp>
    </p:spTree>
    <p:extLst>
      <p:ext uri="{BB962C8B-B14F-4D97-AF65-F5344CB8AC3E}">
        <p14:creationId xmlns:p14="http://schemas.microsoft.com/office/powerpoint/2010/main" val="113021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29</a:t>
            </a:fld>
            <a:endParaRPr lang="cs-CZ"/>
          </a:p>
        </p:txBody>
      </p:sp>
    </p:spTree>
    <p:extLst>
      <p:ext uri="{BB962C8B-B14F-4D97-AF65-F5344CB8AC3E}">
        <p14:creationId xmlns:p14="http://schemas.microsoft.com/office/powerpoint/2010/main" val="8991220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30</a:t>
            </a:fld>
            <a:endParaRPr lang="cs-CZ"/>
          </a:p>
        </p:txBody>
      </p:sp>
    </p:spTree>
    <p:extLst>
      <p:ext uri="{BB962C8B-B14F-4D97-AF65-F5344CB8AC3E}">
        <p14:creationId xmlns:p14="http://schemas.microsoft.com/office/powerpoint/2010/main" val="13279497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31</a:t>
            </a:fld>
            <a:endParaRPr lang="cs-CZ"/>
          </a:p>
        </p:txBody>
      </p:sp>
    </p:spTree>
    <p:extLst>
      <p:ext uri="{BB962C8B-B14F-4D97-AF65-F5344CB8AC3E}">
        <p14:creationId xmlns:p14="http://schemas.microsoft.com/office/powerpoint/2010/main" val="32489257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33</a:t>
            </a:fld>
            <a:endParaRPr lang="cs-CZ"/>
          </a:p>
        </p:txBody>
      </p:sp>
    </p:spTree>
    <p:extLst>
      <p:ext uri="{BB962C8B-B14F-4D97-AF65-F5344CB8AC3E}">
        <p14:creationId xmlns:p14="http://schemas.microsoft.com/office/powerpoint/2010/main" val="1157445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5</a:t>
            </a:fld>
            <a:endParaRPr lang="cs-CZ"/>
          </a:p>
        </p:txBody>
      </p:sp>
    </p:spTree>
    <p:extLst>
      <p:ext uri="{BB962C8B-B14F-4D97-AF65-F5344CB8AC3E}">
        <p14:creationId xmlns:p14="http://schemas.microsoft.com/office/powerpoint/2010/main" val="1958977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34</a:t>
            </a:fld>
            <a:endParaRPr lang="cs-CZ"/>
          </a:p>
        </p:txBody>
      </p:sp>
    </p:spTree>
    <p:extLst>
      <p:ext uri="{BB962C8B-B14F-4D97-AF65-F5344CB8AC3E}">
        <p14:creationId xmlns:p14="http://schemas.microsoft.com/office/powerpoint/2010/main" val="10113583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35</a:t>
            </a:fld>
            <a:endParaRPr lang="cs-CZ"/>
          </a:p>
        </p:txBody>
      </p:sp>
    </p:spTree>
    <p:extLst>
      <p:ext uri="{BB962C8B-B14F-4D97-AF65-F5344CB8AC3E}">
        <p14:creationId xmlns:p14="http://schemas.microsoft.com/office/powerpoint/2010/main" val="41365653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36</a:t>
            </a:fld>
            <a:endParaRPr lang="cs-CZ"/>
          </a:p>
        </p:txBody>
      </p:sp>
    </p:spTree>
    <p:extLst>
      <p:ext uri="{BB962C8B-B14F-4D97-AF65-F5344CB8AC3E}">
        <p14:creationId xmlns:p14="http://schemas.microsoft.com/office/powerpoint/2010/main" val="21300890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37</a:t>
            </a:fld>
            <a:endParaRPr lang="cs-CZ"/>
          </a:p>
        </p:txBody>
      </p:sp>
    </p:spTree>
    <p:extLst>
      <p:ext uri="{BB962C8B-B14F-4D97-AF65-F5344CB8AC3E}">
        <p14:creationId xmlns:p14="http://schemas.microsoft.com/office/powerpoint/2010/main" val="226723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6</a:t>
            </a:fld>
            <a:endParaRPr lang="cs-CZ"/>
          </a:p>
        </p:txBody>
      </p:sp>
    </p:spTree>
    <p:extLst>
      <p:ext uri="{BB962C8B-B14F-4D97-AF65-F5344CB8AC3E}">
        <p14:creationId xmlns:p14="http://schemas.microsoft.com/office/powerpoint/2010/main" val="4059345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7</a:t>
            </a:fld>
            <a:endParaRPr lang="cs-CZ"/>
          </a:p>
        </p:txBody>
      </p:sp>
    </p:spTree>
    <p:extLst>
      <p:ext uri="{BB962C8B-B14F-4D97-AF65-F5344CB8AC3E}">
        <p14:creationId xmlns:p14="http://schemas.microsoft.com/office/powerpoint/2010/main" val="612540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9</a:t>
            </a:fld>
            <a:endParaRPr lang="cs-CZ"/>
          </a:p>
        </p:txBody>
      </p:sp>
    </p:spTree>
    <p:extLst>
      <p:ext uri="{BB962C8B-B14F-4D97-AF65-F5344CB8AC3E}">
        <p14:creationId xmlns:p14="http://schemas.microsoft.com/office/powerpoint/2010/main" val="2051264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10</a:t>
            </a:fld>
            <a:endParaRPr lang="cs-CZ"/>
          </a:p>
        </p:txBody>
      </p:sp>
    </p:spTree>
    <p:extLst>
      <p:ext uri="{BB962C8B-B14F-4D97-AF65-F5344CB8AC3E}">
        <p14:creationId xmlns:p14="http://schemas.microsoft.com/office/powerpoint/2010/main" val="3696432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11</a:t>
            </a:fld>
            <a:endParaRPr lang="cs-CZ"/>
          </a:p>
        </p:txBody>
      </p:sp>
    </p:spTree>
    <p:extLst>
      <p:ext uri="{BB962C8B-B14F-4D97-AF65-F5344CB8AC3E}">
        <p14:creationId xmlns:p14="http://schemas.microsoft.com/office/powerpoint/2010/main" val="2665052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0AD2B19F-3F89-4D10-B09E-E9DEB6AFAB70}" type="slidenum">
              <a:rPr lang="cs-CZ" smtClean="0"/>
              <a:t>12</a:t>
            </a:fld>
            <a:endParaRPr lang="cs-CZ"/>
          </a:p>
        </p:txBody>
      </p:sp>
    </p:spTree>
    <p:extLst>
      <p:ext uri="{BB962C8B-B14F-4D97-AF65-F5344CB8AC3E}">
        <p14:creationId xmlns:p14="http://schemas.microsoft.com/office/powerpoint/2010/main" val="2999349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Title 1"/>
          <p:cNvSpPr>
            <a:spLocks noGrp="1"/>
          </p:cNvSpPr>
          <p:nvPr>
            <p:ph type="ctrTitle"/>
          </p:nvPr>
        </p:nvSpPr>
        <p:spPr>
          <a:xfrm>
            <a:off x="1133951" y="1708486"/>
            <a:ext cx="12851448" cy="3634458"/>
          </a:xfrm>
        </p:spPr>
        <p:txBody>
          <a:bodyPr anchor="b"/>
          <a:lstStyle>
            <a:lvl1pPr algn="ctr">
              <a:defRPr sz="9133"/>
            </a:lvl1pPr>
          </a:lstStyle>
          <a:p>
            <a:r>
              <a:rPr lang="cs-CZ"/>
              <a:t>Kliknutím lze upravit styl.</a:t>
            </a:r>
            <a:endParaRPr lang="en-US" dirty="0"/>
          </a:p>
        </p:txBody>
      </p:sp>
      <p:sp>
        <p:nvSpPr>
          <p:cNvPr id="3" name="Subtitle 2"/>
          <p:cNvSpPr>
            <a:spLocks noGrp="1"/>
          </p:cNvSpPr>
          <p:nvPr>
            <p:ph type="subTitle" idx="1"/>
          </p:nvPr>
        </p:nvSpPr>
        <p:spPr>
          <a:xfrm>
            <a:off x="1889919" y="5483102"/>
            <a:ext cx="11339513" cy="2520438"/>
          </a:xfrm>
        </p:spPr>
        <p:txBody>
          <a:bodyPr/>
          <a:lstStyle>
            <a:lvl1pPr marL="0" indent="0" algn="ctr">
              <a:buNone/>
              <a:defRPr sz="3653"/>
            </a:lvl1pPr>
            <a:lvl2pPr marL="695950" indent="0" algn="ctr">
              <a:buNone/>
              <a:defRPr sz="3044"/>
            </a:lvl2pPr>
            <a:lvl3pPr marL="1391900" indent="0" algn="ctr">
              <a:buNone/>
              <a:defRPr sz="2740"/>
            </a:lvl3pPr>
            <a:lvl4pPr marL="2087850" indent="0" algn="ctr">
              <a:buNone/>
              <a:defRPr sz="2436"/>
            </a:lvl4pPr>
            <a:lvl5pPr marL="2783799" indent="0" algn="ctr">
              <a:buNone/>
              <a:defRPr sz="2436"/>
            </a:lvl5pPr>
            <a:lvl6pPr marL="3479749" indent="0" algn="ctr">
              <a:buNone/>
              <a:defRPr sz="2436"/>
            </a:lvl6pPr>
            <a:lvl7pPr marL="4175699" indent="0" algn="ctr">
              <a:buNone/>
              <a:defRPr sz="2436"/>
            </a:lvl7pPr>
            <a:lvl8pPr marL="4871649" indent="0" algn="ctr">
              <a:buNone/>
              <a:defRPr sz="2436"/>
            </a:lvl8pPr>
            <a:lvl9pPr marL="5567599" indent="0" algn="ctr">
              <a:buNone/>
              <a:defRPr sz="2436"/>
            </a:lvl9pPr>
          </a:lstStyle>
          <a:p>
            <a:r>
              <a:rPr lang="cs-CZ"/>
              <a:t>Kliknutím můžete upravit styl předlohy.</a:t>
            </a:r>
            <a:endParaRPr lang="en-US" dirty="0"/>
          </a:p>
        </p:txBody>
      </p:sp>
      <p:sp>
        <p:nvSpPr>
          <p:cNvPr id="4" name="Date Placeholder 3"/>
          <p:cNvSpPr>
            <a:spLocks noGrp="1"/>
          </p:cNvSpPr>
          <p:nvPr>
            <p:ph type="dt" sz="half" idx="10"/>
          </p:nvPr>
        </p:nvSpPr>
        <p:spPr/>
        <p:txBody>
          <a:bodyPr/>
          <a:lstStyle/>
          <a:p>
            <a:fld id="{CAFFEEDF-7F79-4C97-BCC2-50E43B79E792}" type="datetimeFigureOut">
              <a:rPr lang="cs-CZ" smtClean="0"/>
              <a:t>18.09.2024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3068909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Vertical Text Placeholder 2"/>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CAFFEEDF-7F79-4C97-BCC2-50E43B79E792}" type="datetimeFigureOut">
              <a:rPr lang="cs-CZ" smtClean="0"/>
              <a:t>18.09.2024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2489915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819786" y="555801"/>
            <a:ext cx="3260110" cy="8846909"/>
          </a:xfrm>
        </p:spPr>
        <p:txBody>
          <a:bodyPr vert="eaVert"/>
          <a:lstStyle/>
          <a:p>
            <a:r>
              <a:rPr lang="cs-CZ"/>
              <a:t>Kliknutím lze upravit styl.</a:t>
            </a:r>
            <a:endParaRPr lang="en-US" dirty="0"/>
          </a:p>
        </p:txBody>
      </p:sp>
      <p:sp>
        <p:nvSpPr>
          <p:cNvPr id="3" name="Vertical Text Placeholder 2"/>
          <p:cNvSpPr>
            <a:spLocks noGrp="1"/>
          </p:cNvSpPr>
          <p:nvPr>
            <p:ph type="body" orient="vert" idx="1"/>
          </p:nvPr>
        </p:nvSpPr>
        <p:spPr>
          <a:xfrm>
            <a:off x="1039456" y="555801"/>
            <a:ext cx="9591338" cy="8846909"/>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CAFFEEDF-7F79-4C97-BCC2-50E43B79E792}" type="datetimeFigureOut">
              <a:rPr lang="cs-CZ" smtClean="0"/>
              <a:t>18.09.2024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1539640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10"/>
          </p:nvPr>
        </p:nvSpPr>
        <p:spPr/>
        <p:txBody>
          <a:bodyPr/>
          <a:lstStyle/>
          <a:p>
            <a:fld id="{CAFFEEDF-7F79-4C97-BCC2-50E43B79E792}" type="datetimeFigureOut">
              <a:rPr lang="cs-CZ" smtClean="0"/>
              <a:t>18.09.2024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2202575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Title 1"/>
          <p:cNvSpPr>
            <a:spLocks noGrp="1"/>
          </p:cNvSpPr>
          <p:nvPr>
            <p:ph type="title"/>
          </p:nvPr>
        </p:nvSpPr>
        <p:spPr>
          <a:xfrm>
            <a:off x="1031582" y="2602603"/>
            <a:ext cx="13040439" cy="4342500"/>
          </a:xfrm>
        </p:spPr>
        <p:txBody>
          <a:bodyPr anchor="b"/>
          <a:lstStyle>
            <a:lvl1pPr>
              <a:defRPr sz="9133"/>
            </a:lvl1pPr>
          </a:lstStyle>
          <a:p>
            <a:r>
              <a:rPr lang="cs-CZ"/>
              <a:t>Kliknutím lze upravit styl.</a:t>
            </a:r>
            <a:endParaRPr lang="en-US" dirty="0"/>
          </a:p>
        </p:txBody>
      </p:sp>
      <p:sp>
        <p:nvSpPr>
          <p:cNvPr id="3" name="Text Placeholder 2"/>
          <p:cNvSpPr>
            <a:spLocks noGrp="1"/>
          </p:cNvSpPr>
          <p:nvPr>
            <p:ph type="body" idx="1"/>
          </p:nvPr>
        </p:nvSpPr>
        <p:spPr>
          <a:xfrm>
            <a:off x="1031582" y="6986185"/>
            <a:ext cx="13040439" cy="2283618"/>
          </a:xfrm>
        </p:spPr>
        <p:txBody>
          <a:bodyPr/>
          <a:lstStyle>
            <a:lvl1pPr marL="0" indent="0">
              <a:buNone/>
              <a:defRPr sz="3653">
                <a:solidFill>
                  <a:schemeClr val="tx1">
                    <a:tint val="82000"/>
                  </a:schemeClr>
                </a:solidFill>
              </a:defRPr>
            </a:lvl1pPr>
            <a:lvl2pPr marL="695950" indent="0">
              <a:buNone/>
              <a:defRPr sz="3044">
                <a:solidFill>
                  <a:schemeClr val="tx1">
                    <a:tint val="82000"/>
                  </a:schemeClr>
                </a:solidFill>
              </a:defRPr>
            </a:lvl2pPr>
            <a:lvl3pPr marL="1391900" indent="0">
              <a:buNone/>
              <a:defRPr sz="2740">
                <a:solidFill>
                  <a:schemeClr val="tx1">
                    <a:tint val="82000"/>
                  </a:schemeClr>
                </a:solidFill>
              </a:defRPr>
            </a:lvl3pPr>
            <a:lvl4pPr marL="2087850" indent="0">
              <a:buNone/>
              <a:defRPr sz="2436">
                <a:solidFill>
                  <a:schemeClr val="tx1">
                    <a:tint val="82000"/>
                  </a:schemeClr>
                </a:solidFill>
              </a:defRPr>
            </a:lvl4pPr>
            <a:lvl5pPr marL="2783799" indent="0">
              <a:buNone/>
              <a:defRPr sz="2436">
                <a:solidFill>
                  <a:schemeClr val="tx1">
                    <a:tint val="82000"/>
                  </a:schemeClr>
                </a:solidFill>
              </a:defRPr>
            </a:lvl5pPr>
            <a:lvl6pPr marL="3479749" indent="0">
              <a:buNone/>
              <a:defRPr sz="2436">
                <a:solidFill>
                  <a:schemeClr val="tx1">
                    <a:tint val="82000"/>
                  </a:schemeClr>
                </a:solidFill>
              </a:defRPr>
            </a:lvl6pPr>
            <a:lvl7pPr marL="4175699" indent="0">
              <a:buNone/>
              <a:defRPr sz="2436">
                <a:solidFill>
                  <a:schemeClr val="tx1">
                    <a:tint val="82000"/>
                  </a:schemeClr>
                </a:solidFill>
              </a:defRPr>
            </a:lvl7pPr>
            <a:lvl8pPr marL="4871649" indent="0">
              <a:buNone/>
              <a:defRPr sz="2436">
                <a:solidFill>
                  <a:schemeClr val="tx1">
                    <a:tint val="82000"/>
                  </a:schemeClr>
                </a:solidFill>
              </a:defRPr>
            </a:lvl8pPr>
            <a:lvl9pPr marL="5567599" indent="0">
              <a:buNone/>
              <a:defRPr sz="2436">
                <a:solidFill>
                  <a:schemeClr val="tx1">
                    <a:tint val="82000"/>
                  </a:schemeClr>
                </a:solidFill>
              </a:defRPr>
            </a:lvl9pPr>
          </a:lstStyle>
          <a:p>
            <a:pPr lvl="0"/>
            <a:r>
              <a:rPr lang="cs-CZ"/>
              <a:t>Po kliknutí můžete upravovat styly textu v předloze.</a:t>
            </a:r>
          </a:p>
        </p:txBody>
      </p:sp>
      <p:sp>
        <p:nvSpPr>
          <p:cNvPr id="4" name="Date Placeholder 3"/>
          <p:cNvSpPr>
            <a:spLocks noGrp="1"/>
          </p:cNvSpPr>
          <p:nvPr>
            <p:ph type="dt" sz="half" idx="10"/>
          </p:nvPr>
        </p:nvSpPr>
        <p:spPr/>
        <p:txBody>
          <a:bodyPr/>
          <a:lstStyle/>
          <a:p>
            <a:fld id="{CAFFEEDF-7F79-4C97-BCC2-50E43B79E792}" type="datetimeFigureOut">
              <a:rPr lang="cs-CZ" smtClean="0"/>
              <a:t>18.09.2024</a:t>
            </a:fld>
            <a:endParaRPr lang="cs-CZ"/>
          </a:p>
        </p:txBody>
      </p:sp>
      <p:sp>
        <p:nvSpPr>
          <p:cNvPr id="5" name="Footer Placeholder 4"/>
          <p:cNvSpPr>
            <a:spLocks noGrp="1"/>
          </p:cNvSpPr>
          <p:nvPr>
            <p:ph type="ftr" sz="quarter" idx="11"/>
          </p:nvPr>
        </p:nvSpPr>
        <p:spPr/>
        <p:txBody>
          <a:bodyPr/>
          <a:lstStyle/>
          <a:p>
            <a:endParaRPr lang="cs-CZ"/>
          </a:p>
        </p:txBody>
      </p:sp>
      <p:sp>
        <p:nvSpPr>
          <p:cNvPr id="6" name="Slide Number Placeholder 5"/>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1662407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Content Placeholder 2"/>
          <p:cNvSpPr>
            <a:spLocks noGrp="1"/>
          </p:cNvSpPr>
          <p:nvPr>
            <p:ph sz="half" idx="1"/>
          </p:nvPr>
        </p:nvSpPr>
        <p:spPr>
          <a:xfrm>
            <a:off x="1039455" y="2779007"/>
            <a:ext cx="6425724" cy="6623703"/>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Content Placeholder 3"/>
          <p:cNvSpPr>
            <a:spLocks noGrp="1"/>
          </p:cNvSpPr>
          <p:nvPr>
            <p:ph sz="half" idx="2"/>
          </p:nvPr>
        </p:nvSpPr>
        <p:spPr>
          <a:xfrm>
            <a:off x="7654171" y="2779007"/>
            <a:ext cx="6425724" cy="6623703"/>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Date Placeholder 4"/>
          <p:cNvSpPr>
            <a:spLocks noGrp="1"/>
          </p:cNvSpPr>
          <p:nvPr>
            <p:ph type="dt" sz="half" idx="10"/>
          </p:nvPr>
        </p:nvSpPr>
        <p:spPr/>
        <p:txBody>
          <a:bodyPr/>
          <a:lstStyle/>
          <a:p>
            <a:fld id="{CAFFEEDF-7F79-4C97-BCC2-50E43B79E792}" type="datetimeFigureOut">
              <a:rPr lang="cs-CZ" smtClean="0"/>
              <a:t>18.09.2024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2618591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1041425" y="555804"/>
            <a:ext cx="13040439" cy="2017801"/>
          </a:xfrm>
        </p:spPr>
        <p:txBody>
          <a:bodyPr/>
          <a:lstStyle/>
          <a:p>
            <a:r>
              <a:rPr lang="cs-CZ"/>
              <a:t>Kliknutím lze upravit styl.</a:t>
            </a:r>
            <a:endParaRPr lang="en-US" dirty="0"/>
          </a:p>
        </p:txBody>
      </p:sp>
      <p:sp>
        <p:nvSpPr>
          <p:cNvPr id="3" name="Text Placeholder 2"/>
          <p:cNvSpPr>
            <a:spLocks noGrp="1"/>
          </p:cNvSpPr>
          <p:nvPr>
            <p:ph type="body" idx="1"/>
          </p:nvPr>
        </p:nvSpPr>
        <p:spPr>
          <a:xfrm>
            <a:off x="1041426" y="2559104"/>
            <a:ext cx="6396193" cy="1254177"/>
          </a:xfrm>
        </p:spPr>
        <p:txBody>
          <a:bodyPr anchor="b"/>
          <a:lstStyle>
            <a:lvl1pPr marL="0" indent="0">
              <a:buNone/>
              <a:defRPr sz="3653" b="1"/>
            </a:lvl1pPr>
            <a:lvl2pPr marL="695950" indent="0">
              <a:buNone/>
              <a:defRPr sz="3044" b="1"/>
            </a:lvl2pPr>
            <a:lvl3pPr marL="1391900" indent="0">
              <a:buNone/>
              <a:defRPr sz="2740" b="1"/>
            </a:lvl3pPr>
            <a:lvl4pPr marL="2087850" indent="0">
              <a:buNone/>
              <a:defRPr sz="2436" b="1"/>
            </a:lvl4pPr>
            <a:lvl5pPr marL="2783799" indent="0">
              <a:buNone/>
              <a:defRPr sz="2436" b="1"/>
            </a:lvl5pPr>
            <a:lvl6pPr marL="3479749" indent="0">
              <a:buNone/>
              <a:defRPr sz="2436" b="1"/>
            </a:lvl6pPr>
            <a:lvl7pPr marL="4175699" indent="0">
              <a:buNone/>
              <a:defRPr sz="2436" b="1"/>
            </a:lvl7pPr>
            <a:lvl8pPr marL="4871649" indent="0">
              <a:buNone/>
              <a:defRPr sz="2436" b="1"/>
            </a:lvl8pPr>
            <a:lvl9pPr marL="5567599" indent="0">
              <a:buNone/>
              <a:defRPr sz="2436" b="1"/>
            </a:lvl9pPr>
          </a:lstStyle>
          <a:p>
            <a:pPr lvl="0"/>
            <a:r>
              <a:rPr lang="cs-CZ"/>
              <a:t>Po kliknutí můžete upravovat styly textu v předloze.</a:t>
            </a:r>
          </a:p>
        </p:txBody>
      </p:sp>
      <p:sp>
        <p:nvSpPr>
          <p:cNvPr id="4" name="Content Placeholder 3"/>
          <p:cNvSpPr>
            <a:spLocks noGrp="1"/>
          </p:cNvSpPr>
          <p:nvPr>
            <p:ph sz="half" idx="2"/>
          </p:nvPr>
        </p:nvSpPr>
        <p:spPr>
          <a:xfrm>
            <a:off x="1041426" y="3813281"/>
            <a:ext cx="6396193" cy="5608762"/>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5" name="Text Placeholder 4"/>
          <p:cNvSpPr>
            <a:spLocks noGrp="1"/>
          </p:cNvSpPr>
          <p:nvPr>
            <p:ph type="body" sz="quarter" idx="3"/>
          </p:nvPr>
        </p:nvSpPr>
        <p:spPr>
          <a:xfrm>
            <a:off x="7654172" y="2559104"/>
            <a:ext cx="6427693" cy="1254177"/>
          </a:xfrm>
        </p:spPr>
        <p:txBody>
          <a:bodyPr anchor="b"/>
          <a:lstStyle>
            <a:lvl1pPr marL="0" indent="0">
              <a:buNone/>
              <a:defRPr sz="3653" b="1"/>
            </a:lvl1pPr>
            <a:lvl2pPr marL="695950" indent="0">
              <a:buNone/>
              <a:defRPr sz="3044" b="1"/>
            </a:lvl2pPr>
            <a:lvl3pPr marL="1391900" indent="0">
              <a:buNone/>
              <a:defRPr sz="2740" b="1"/>
            </a:lvl3pPr>
            <a:lvl4pPr marL="2087850" indent="0">
              <a:buNone/>
              <a:defRPr sz="2436" b="1"/>
            </a:lvl4pPr>
            <a:lvl5pPr marL="2783799" indent="0">
              <a:buNone/>
              <a:defRPr sz="2436" b="1"/>
            </a:lvl5pPr>
            <a:lvl6pPr marL="3479749" indent="0">
              <a:buNone/>
              <a:defRPr sz="2436" b="1"/>
            </a:lvl6pPr>
            <a:lvl7pPr marL="4175699" indent="0">
              <a:buNone/>
              <a:defRPr sz="2436" b="1"/>
            </a:lvl7pPr>
            <a:lvl8pPr marL="4871649" indent="0">
              <a:buNone/>
              <a:defRPr sz="2436" b="1"/>
            </a:lvl8pPr>
            <a:lvl9pPr marL="5567599" indent="0">
              <a:buNone/>
              <a:defRPr sz="2436" b="1"/>
            </a:lvl9pPr>
          </a:lstStyle>
          <a:p>
            <a:pPr lvl="0"/>
            <a:r>
              <a:rPr lang="cs-CZ"/>
              <a:t>Po kliknutí můžete upravovat styly textu v předloze.</a:t>
            </a:r>
          </a:p>
        </p:txBody>
      </p:sp>
      <p:sp>
        <p:nvSpPr>
          <p:cNvPr id="6" name="Content Placeholder 5"/>
          <p:cNvSpPr>
            <a:spLocks noGrp="1"/>
          </p:cNvSpPr>
          <p:nvPr>
            <p:ph sz="quarter" idx="4"/>
          </p:nvPr>
        </p:nvSpPr>
        <p:spPr>
          <a:xfrm>
            <a:off x="7654172" y="3813281"/>
            <a:ext cx="6427693" cy="5608762"/>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7" name="Date Placeholder 6"/>
          <p:cNvSpPr>
            <a:spLocks noGrp="1"/>
          </p:cNvSpPr>
          <p:nvPr>
            <p:ph type="dt" sz="half" idx="10"/>
          </p:nvPr>
        </p:nvSpPr>
        <p:spPr/>
        <p:txBody>
          <a:bodyPr/>
          <a:lstStyle/>
          <a:p>
            <a:fld id="{CAFFEEDF-7F79-4C97-BCC2-50E43B79E792}" type="datetimeFigureOut">
              <a:rPr lang="cs-CZ" smtClean="0"/>
              <a:t>18.09.2024</a:t>
            </a:fld>
            <a:endParaRPr lang="cs-CZ"/>
          </a:p>
        </p:txBody>
      </p:sp>
      <p:sp>
        <p:nvSpPr>
          <p:cNvPr id="8" name="Footer Placeholder 7"/>
          <p:cNvSpPr>
            <a:spLocks noGrp="1"/>
          </p:cNvSpPr>
          <p:nvPr>
            <p:ph type="ftr" sz="quarter" idx="11"/>
          </p:nvPr>
        </p:nvSpPr>
        <p:spPr/>
        <p:txBody>
          <a:bodyPr/>
          <a:lstStyle/>
          <a:p>
            <a:endParaRPr lang="cs-CZ"/>
          </a:p>
        </p:txBody>
      </p:sp>
      <p:sp>
        <p:nvSpPr>
          <p:cNvPr id="9" name="Slide Number Placeholder 8"/>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1152850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a:t>Kliknutím lze upravit styl.</a:t>
            </a:r>
            <a:endParaRPr lang="en-US" dirty="0"/>
          </a:p>
        </p:txBody>
      </p:sp>
      <p:sp>
        <p:nvSpPr>
          <p:cNvPr id="3" name="Date Placeholder 2"/>
          <p:cNvSpPr>
            <a:spLocks noGrp="1"/>
          </p:cNvSpPr>
          <p:nvPr>
            <p:ph type="dt" sz="half" idx="10"/>
          </p:nvPr>
        </p:nvSpPr>
        <p:spPr/>
        <p:txBody>
          <a:bodyPr/>
          <a:lstStyle/>
          <a:p>
            <a:fld id="{CAFFEEDF-7F79-4C97-BCC2-50E43B79E792}" type="datetimeFigureOut">
              <a:rPr lang="cs-CZ" smtClean="0"/>
              <a:t>18.09.2024</a:t>
            </a:fld>
            <a:endParaRPr lang="cs-CZ"/>
          </a:p>
        </p:txBody>
      </p:sp>
      <p:sp>
        <p:nvSpPr>
          <p:cNvPr id="4" name="Footer Placeholder 3"/>
          <p:cNvSpPr>
            <a:spLocks noGrp="1"/>
          </p:cNvSpPr>
          <p:nvPr>
            <p:ph type="ftr" sz="quarter" idx="11"/>
          </p:nvPr>
        </p:nvSpPr>
        <p:spPr/>
        <p:txBody>
          <a:bodyPr/>
          <a:lstStyle/>
          <a:p>
            <a:endParaRPr lang="cs-CZ"/>
          </a:p>
        </p:txBody>
      </p:sp>
      <p:sp>
        <p:nvSpPr>
          <p:cNvPr id="5" name="Slide Number Placeholder 4"/>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2782946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FFEEDF-7F79-4C97-BCC2-50E43B79E792}" type="datetimeFigureOut">
              <a:rPr lang="cs-CZ" smtClean="0"/>
              <a:t>18.09.2024</a:t>
            </a:fld>
            <a:endParaRPr lang="cs-CZ"/>
          </a:p>
        </p:txBody>
      </p:sp>
      <p:sp>
        <p:nvSpPr>
          <p:cNvPr id="3" name="Footer Placeholder 2"/>
          <p:cNvSpPr>
            <a:spLocks noGrp="1"/>
          </p:cNvSpPr>
          <p:nvPr>
            <p:ph type="ftr" sz="quarter" idx="11"/>
          </p:nvPr>
        </p:nvSpPr>
        <p:spPr/>
        <p:txBody>
          <a:bodyPr/>
          <a:lstStyle/>
          <a:p>
            <a:endParaRPr lang="cs-CZ"/>
          </a:p>
        </p:txBody>
      </p:sp>
      <p:sp>
        <p:nvSpPr>
          <p:cNvPr id="4" name="Slide Number Placeholder 3"/>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2805959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041425" y="695960"/>
            <a:ext cx="4876384" cy="2435860"/>
          </a:xfrm>
        </p:spPr>
        <p:txBody>
          <a:bodyPr anchor="b"/>
          <a:lstStyle>
            <a:lvl1pPr>
              <a:defRPr sz="4871"/>
            </a:lvl1pPr>
          </a:lstStyle>
          <a:p>
            <a:r>
              <a:rPr lang="cs-CZ"/>
              <a:t>Kliknutím lze upravit styl.</a:t>
            </a:r>
            <a:endParaRPr lang="en-US" dirty="0"/>
          </a:p>
        </p:txBody>
      </p:sp>
      <p:sp>
        <p:nvSpPr>
          <p:cNvPr id="3" name="Content Placeholder 2"/>
          <p:cNvSpPr>
            <a:spLocks noGrp="1"/>
          </p:cNvSpPr>
          <p:nvPr>
            <p:ph idx="1"/>
          </p:nvPr>
        </p:nvSpPr>
        <p:spPr>
          <a:xfrm>
            <a:off x="6427693" y="1503083"/>
            <a:ext cx="7654171" cy="7418740"/>
          </a:xfrm>
        </p:spPr>
        <p:txBody>
          <a:bodyPr/>
          <a:lstStyle>
            <a:lvl1pPr>
              <a:defRPr sz="4871"/>
            </a:lvl1pPr>
            <a:lvl2pPr>
              <a:defRPr sz="4262"/>
            </a:lvl2pPr>
            <a:lvl3pPr>
              <a:defRPr sz="3653"/>
            </a:lvl3pPr>
            <a:lvl4pPr>
              <a:defRPr sz="3044"/>
            </a:lvl4pPr>
            <a:lvl5pPr>
              <a:defRPr sz="3044"/>
            </a:lvl5pPr>
            <a:lvl6pPr>
              <a:defRPr sz="3044"/>
            </a:lvl6pPr>
            <a:lvl7pPr>
              <a:defRPr sz="3044"/>
            </a:lvl7pPr>
            <a:lvl8pPr>
              <a:defRPr sz="3044"/>
            </a:lvl8pPr>
            <a:lvl9pPr>
              <a:defRPr sz="3044"/>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Text Placeholder 3"/>
          <p:cNvSpPr>
            <a:spLocks noGrp="1"/>
          </p:cNvSpPr>
          <p:nvPr>
            <p:ph type="body" sz="half" idx="2"/>
          </p:nvPr>
        </p:nvSpPr>
        <p:spPr>
          <a:xfrm>
            <a:off x="1041425" y="3131820"/>
            <a:ext cx="4876384" cy="5802084"/>
          </a:xfrm>
        </p:spPr>
        <p:txBody>
          <a:bodyPr/>
          <a:lstStyle>
            <a:lvl1pPr marL="0" indent="0">
              <a:buNone/>
              <a:defRPr sz="2436"/>
            </a:lvl1pPr>
            <a:lvl2pPr marL="695950" indent="0">
              <a:buNone/>
              <a:defRPr sz="2131"/>
            </a:lvl2pPr>
            <a:lvl3pPr marL="1391900" indent="0">
              <a:buNone/>
              <a:defRPr sz="1827"/>
            </a:lvl3pPr>
            <a:lvl4pPr marL="2087850" indent="0">
              <a:buNone/>
              <a:defRPr sz="1522"/>
            </a:lvl4pPr>
            <a:lvl5pPr marL="2783799" indent="0">
              <a:buNone/>
              <a:defRPr sz="1522"/>
            </a:lvl5pPr>
            <a:lvl6pPr marL="3479749" indent="0">
              <a:buNone/>
              <a:defRPr sz="1522"/>
            </a:lvl6pPr>
            <a:lvl7pPr marL="4175699" indent="0">
              <a:buNone/>
              <a:defRPr sz="1522"/>
            </a:lvl7pPr>
            <a:lvl8pPr marL="4871649" indent="0">
              <a:buNone/>
              <a:defRPr sz="1522"/>
            </a:lvl8pPr>
            <a:lvl9pPr marL="5567599" indent="0">
              <a:buNone/>
              <a:defRPr sz="1522"/>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CAFFEEDF-7F79-4C97-BCC2-50E43B79E792}" type="datetimeFigureOut">
              <a:rPr lang="cs-CZ" smtClean="0"/>
              <a:t>18.09.2024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157059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1041425" y="695960"/>
            <a:ext cx="4876384" cy="2435860"/>
          </a:xfrm>
        </p:spPr>
        <p:txBody>
          <a:bodyPr anchor="b"/>
          <a:lstStyle>
            <a:lvl1pPr>
              <a:defRPr sz="4871"/>
            </a:lvl1pPr>
          </a:lstStyle>
          <a:p>
            <a:r>
              <a:rPr lang="cs-CZ"/>
              <a:t>Kliknutím lze upravit styl.</a:t>
            </a:r>
            <a:endParaRPr lang="en-US" dirty="0"/>
          </a:p>
        </p:txBody>
      </p:sp>
      <p:sp>
        <p:nvSpPr>
          <p:cNvPr id="3" name="Picture Placeholder 2"/>
          <p:cNvSpPr>
            <a:spLocks noGrp="1" noChangeAspect="1"/>
          </p:cNvSpPr>
          <p:nvPr>
            <p:ph type="pic" idx="1"/>
          </p:nvPr>
        </p:nvSpPr>
        <p:spPr>
          <a:xfrm>
            <a:off x="6427693" y="1503083"/>
            <a:ext cx="7654171" cy="7418740"/>
          </a:xfrm>
        </p:spPr>
        <p:txBody>
          <a:bodyPr anchor="t"/>
          <a:lstStyle>
            <a:lvl1pPr marL="0" indent="0">
              <a:buNone/>
              <a:defRPr sz="4871"/>
            </a:lvl1pPr>
            <a:lvl2pPr marL="695950" indent="0">
              <a:buNone/>
              <a:defRPr sz="4262"/>
            </a:lvl2pPr>
            <a:lvl3pPr marL="1391900" indent="0">
              <a:buNone/>
              <a:defRPr sz="3653"/>
            </a:lvl3pPr>
            <a:lvl4pPr marL="2087850" indent="0">
              <a:buNone/>
              <a:defRPr sz="3044"/>
            </a:lvl4pPr>
            <a:lvl5pPr marL="2783799" indent="0">
              <a:buNone/>
              <a:defRPr sz="3044"/>
            </a:lvl5pPr>
            <a:lvl6pPr marL="3479749" indent="0">
              <a:buNone/>
              <a:defRPr sz="3044"/>
            </a:lvl6pPr>
            <a:lvl7pPr marL="4175699" indent="0">
              <a:buNone/>
              <a:defRPr sz="3044"/>
            </a:lvl7pPr>
            <a:lvl8pPr marL="4871649" indent="0">
              <a:buNone/>
              <a:defRPr sz="3044"/>
            </a:lvl8pPr>
            <a:lvl9pPr marL="5567599" indent="0">
              <a:buNone/>
              <a:defRPr sz="3044"/>
            </a:lvl9pPr>
          </a:lstStyle>
          <a:p>
            <a:r>
              <a:rPr lang="cs-CZ"/>
              <a:t>Kliknutím na ikonu přidáte obrázek.</a:t>
            </a:r>
            <a:endParaRPr lang="en-US" dirty="0"/>
          </a:p>
        </p:txBody>
      </p:sp>
      <p:sp>
        <p:nvSpPr>
          <p:cNvPr id="4" name="Text Placeholder 3"/>
          <p:cNvSpPr>
            <a:spLocks noGrp="1"/>
          </p:cNvSpPr>
          <p:nvPr>
            <p:ph type="body" sz="half" idx="2"/>
          </p:nvPr>
        </p:nvSpPr>
        <p:spPr>
          <a:xfrm>
            <a:off x="1041425" y="3131820"/>
            <a:ext cx="4876384" cy="5802084"/>
          </a:xfrm>
        </p:spPr>
        <p:txBody>
          <a:bodyPr/>
          <a:lstStyle>
            <a:lvl1pPr marL="0" indent="0">
              <a:buNone/>
              <a:defRPr sz="2436"/>
            </a:lvl1pPr>
            <a:lvl2pPr marL="695950" indent="0">
              <a:buNone/>
              <a:defRPr sz="2131"/>
            </a:lvl2pPr>
            <a:lvl3pPr marL="1391900" indent="0">
              <a:buNone/>
              <a:defRPr sz="1827"/>
            </a:lvl3pPr>
            <a:lvl4pPr marL="2087850" indent="0">
              <a:buNone/>
              <a:defRPr sz="1522"/>
            </a:lvl4pPr>
            <a:lvl5pPr marL="2783799" indent="0">
              <a:buNone/>
              <a:defRPr sz="1522"/>
            </a:lvl5pPr>
            <a:lvl6pPr marL="3479749" indent="0">
              <a:buNone/>
              <a:defRPr sz="1522"/>
            </a:lvl6pPr>
            <a:lvl7pPr marL="4175699" indent="0">
              <a:buNone/>
              <a:defRPr sz="1522"/>
            </a:lvl7pPr>
            <a:lvl8pPr marL="4871649" indent="0">
              <a:buNone/>
              <a:defRPr sz="1522"/>
            </a:lvl8pPr>
            <a:lvl9pPr marL="5567599" indent="0">
              <a:buNone/>
              <a:defRPr sz="1522"/>
            </a:lvl9pPr>
          </a:lstStyle>
          <a:p>
            <a:pPr lvl="0"/>
            <a:r>
              <a:rPr lang="cs-CZ"/>
              <a:t>Po kliknutí můžete upravovat styly textu v předloze.</a:t>
            </a:r>
          </a:p>
        </p:txBody>
      </p:sp>
      <p:sp>
        <p:nvSpPr>
          <p:cNvPr id="5" name="Date Placeholder 4"/>
          <p:cNvSpPr>
            <a:spLocks noGrp="1"/>
          </p:cNvSpPr>
          <p:nvPr>
            <p:ph type="dt" sz="half" idx="10"/>
          </p:nvPr>
        </p:nvSpPr>
        <p:spPr/>
        <p:txBody>
          <a:bodyPr/>
          <a:lstStyle/>
          <a:p>
            <a:fld id="{CAFFEEDF-7F79-4C97-BCC2-50E43B79E792}" type="datetimeFigureOut">
              <a:rPr lang="cs-CZ" smtClean="0"/>
              <a:t>18.09.2024</a:t>
            </a:fld>
            <a:endParaRPr lang="cs-CZ"/>
          </a:p>
        </p:txBody>
      </p:sp>
      <p:sp>
        <p:nvSpPr>
          <p:cNvPr id="6" name="Footer Placeholder 5"/>
          <p:cNvSpPr>
            <a:spLocks noGrp="1"/>
          </p:cNvSpPr>
          <p:nvPr>
            <p:ph type="ftr" sz="quarter" idx="11"/>
          </p:nvPr>
        </p:nvSpPr>
        <p:spPr/>
        <p:txBody>
          <a:bodyPr/>
          <a:lstStyle/>
          <a:p>
            <a:endParaRPr lang="cs-CZ"/>
          </a:p>
        </p:txBody>
      </p:sp>
      <p:sp>
        <p:nvSpPr>
          <p:cNvPr id="7" name="Slide Number Placeholder 6"/>
          <p:cNvSpPr>
            <a:spLocks noGrp="1"/>
          </p:cNvSpPr>
          <p:nvPr>
            <p:ph type="sldNum" sz="quarter" idx="12"/>
          </p:nvPr>
        </p:nvSpPr>
        <p:spPr/>
        <p:txBody>
          <a:bodyPr/>
          <a:lstStyle/>
          <a:p>
            <a:fld id="{77C27992-F60D-4E1C-B06A-574ECA9FEF47}" type="slidenum">
              <a:rPr lang="cs-CZ" smtClean="0"/>
              <a:t>‹#›</a:t>
            </a:fld>
            <a:endParaRPr lang="cs-CZ"/>
          </a:p>
        </p:txBody>
      </p:sp>
    </p:spTree>
    <p:extLst>
      <p:ext uri="{BB962C8B-B14F-4D97-AF65-F5344CB8AC3E}">
        <p14:creationId xmlns:p14="http://schemas.microsoft.com/office/powerpoint/2010/main" val="2444871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39456" y="555804"/>
            <a:ext cx="13040439" cy="2017801"/>
          </a:xfrm>
          <a:prstGeom prst="rect">
            <a:avLst/>
          </a:prstGeom>
        </p:spPr>
        <p:txBody>
          <a:bodyPr vert="horz" lIns="91440" tIns="45720" rIns="91440" bIns="45720" rtlCol="0" anchor="ctr">
            <a:normAutofit/>
          </a:bodyPr>
          <a:lstStyle/>
          <a:p>
            <a:r>
              <a:rPr lang="cs-CZ"/>
              <a:t>Kliknutím lze upravit styl.</a:t>
            </a:r>
            <a:endParaRPr lang="en-US" dirty="0"/>
          </a:p>
        </p:txBody>
      </p:sp>
      <p:sp>
        <p:nvSpPr>
          <p:cNvPr id="3" name="Text Placeholder 2"/>
          <p:cNvSpPr>
            <a:spLocks noGrp="1"/>
          </p:cNvSpPr>
          <p:nvPr>
            <p:ph type="body" idx="1"/>
          </p:nvPr>
        </p:nvSpPr>
        <p:spPr>
          <a:xfrm>
            <a:off x="1039456" y="2779007"/>
            <a:ext cx="13040439" cy="6623703"/>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endParaRPr lang="en-US" dirty="0"/>
          </a:p>
        </p:txBody>
      </p:sp>
      <p:sp>
        <p:nvSpPr>
          <p:cNvPr id="4" name="Date Placeholder 3"/>
          <p:cNvSpPr>
            <a:spLocks noGrp="1"/>
          </p:cNvSpPr>
          <p:nvPr>
            <p:ph type="dt" sz="half" idx="2"/>
          </p:nvPr>
        </p:nvSpPr>
        <p:spPr>
          <a:xfrm>
            <a:off x="1039455" y="9675780"/>
            <a:ext cx="3401854" cy="555801"/>
          </a:xfrm>
          <a:prstGeom prst="rect">
            <a:avLst/>
          </a:prstGeom>
        </p:spPr>
        <p:txBody>
          <a:bodyPr vert="horz" lIns="91440" tIns="45720" rIns="91440" bIns="45720" rtlCol="0" anchor="ctr"/>
          <a:lstStyle>
            <a:lvl1pPr algn="l">
              <a:defRPr sz="1827">
                <a:solidFill>
                  <a:schemeClr val="tx1">
                    <a:tint val="82000"/>
                  </a:schemeClr>
                </a:solidFill>
              </a:defRPr>
            </a:lvl1pPr>
          </a:lstStyle>
          <a:p>
            <a:fld id="{CAFFEEDF-7F79-4C97-BCC2-50E43B79E792}" type="datetimeFigureOut">
              <a:rPr lang="cs-CZ" smtClean="0"/>
              <a:t>18.09.2024</a:t>
            </a:fld>
            <a:endParaRPr lang="cs-CZ"/>
          </a:p>
        </p:txBody>
      </p:sp>
      <p:sp>
        <p:nvSpPr>
          <p:cNvPr id="5" name="Footer Placeholder 4"/>
          <p:cNvSpPr>
            <a:spLocks noGrp="1"/>
          </p:cNvSpPr>
          <p:nvPr>
            <p:ph type="ftr" sz="quarter" idx="3"/>
          </p:nvPr>
        </p:nvSpPr>
        <p:spPr>
          <a:xfrm>
            <a:off x="5008285" y="9675780"/>
            <a:ext cx="5102781" cy="555801"/>
          </a:xfrm>
          <a:prstGeom prst="rect">
            <a:avLst/>
          </a:prstGeom>
        </p:spPr>
        <p:txBody>
          <a:bodyPr vert="horz" lIns="91440" tIns="45720" rIns="91440" bIns="45720" rtlCol="0" anchor="ctr"/>
          <a:lstStyle>
            <a:lvl1pPr algn="ctr">
              <a:defRPr sz="1827">
                <a:solidFill>
                  <a:schemeClr val="tx1">
                    <a:tint val="82000"/>
                  </a:schemeClr>
                </a:solidFill>
              </a:defRPr>
            </a:lvl1pPr>
          </a:lstStyle>
          <a:p>
            <a:endParaRPr lang="cs-CZ"/>
          </a:p>
        </p:txBody>
      </p:sp>
      <p:sp>
        <p:nvSpPr>
          <p:cNvPr id="6" name="Slide Number Placeholder 5"/>
          <p:cNvSpPr>
            <a:spLocks noGrp="1"/>
          </p:cNvSpPr>
          <p:nvPr>
            <p:ph type="sldNum" sz="quarter" idx="4"/>
          </p:nvPr>
        </p:nvSpPr>
        <p:spPr>
          <a:xfrm>
            <a:off x="10678041" y="9675780"/>
            <a:ext cx="3401854" cy="555801"/>
          </a:xfrm>
          <a:prstGeom prst="rect">
            <a:avLst/>
          </a:prstGeom>
        </p:spPr>
        <p:txBody>
          <a:bodyPr vert="horz" lIns="91440" tIns="45720" rIns="91440" bIns="45720" rtlCol="0" anchor="ctr"/>
          <a:lstStyle>
            <a:lvl1pPr algn="r">
              <a:defRPr sz="1827">
                <a:solidFill>
                  <a:schemeClr val="tx1">
                    <a:tint val="82000"/>
                  </a:schemeClr>
                </a:solidFill>
              </a:defRPr>
            </a:lvl1pPr>
          </a:lstStyle>
          <a:p>
            <a:fld id="{77C27992-F60D-4E1C-B06A-574ECA9FEF47}" type="slidenum">
              <a:rPr lang="cs-CZ" smtClean="0"/>
              <a:t>‹#›</a:t>
            </a:fld>
            <a:endParaRPr lang="cs-CZ"/>
          </a:p>
        </p:txBody>
      </p:sp>
    </p:spTree>
    <p:extLst>
      <p:ext uri="{BB962C8B-B14F-4D97-AF65-F5344CB8AC3E}">
        <p14:creationId xmlns:p14="http://schemas.microsoft.com/office/powerpoint/2010/main" val="25448567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391900" rtl="0" eaLnBrk="1" latinLnBrk="0" hangingPunct="1">
        <a:lnSpc>
          <a:spcPct val="90000"/>
        </a:lnSpc>
        <a:spcBef>
          <a:spcPct val="0"/>
        </a:spcBef>
        <a:buNone/>
        <a:defRPr sz="6698" kern="1200">
          <a:solidFill>
            <a:schemeClr val="tx1"/>
          </a:solidFill>
          <a:latin typeface="+mj-lt"/>
          <a:ea typeface="+mj-ea"/>
          <a:cs typeface="+mj-cs"/>
        </a:defRPr>
      </a:lvl1pPr>
    </p:titleStyle>
    <p:bodyStyle>
      <a:lvl1pPr marL="347975" indent="-347975" algn="l" defTabSz="1391900" rtl="0" eaLnBrk="1" latinLnBrk="0" hangingPunct="1">
        <a:lnSpc>
          <a:spcPct val="90000"/>
        </a:lnSpc>
        <a:spcBef>
          <a:spcPts val="1522"/>
        </a:spcBef>
        <a:buFont typeface="Arial" panose="020B0604020202020204" pitchFamily="34" charset="0"/>
        <a:buChar char="•"/>
        <a:defRPr sz="4262" kern="1200">
          <a:solidFill>
            <a:schemeClr val="tx1"/>
          </a:solidFill>
          <a:latin typeface="+mn-lt"/>
          <a:ea typeface="+mn-ea"/>
          <a:cs typeface="+mn-cs"/>
        </a:defRPr>
      </a:lvl1pPr>
      <a:lvl2pPr marL="1043925" indent="-347975" algn="l" defTabSz="1391900" rtl="0" eaLnBrk="1" latinLnBrk="0" hangingPunct="1">
        <a:lnSpc>
          <a:spcPct val="90000"/>
        </a:lnSpc>
        <a:spcBef>
          <a:spcPts val="761"/>
        </a:spcBef>
        <a:buFont typeface="Arial" panose="020B0604020202020204" pitchFamily="34" charset="0"/>
        <a:buChar char="•"/>
        <a:defRPr sz="3653" kern="1200">
          <a:solidFill>
            <a:schemeClr val="tx1"/>
          </a:solidFill>
          <a:latin typeface="+mn-lt"/>
          <a:ea typeface="+mn-ea"/>
          <a:cs typeface="+mn-cs"/>
        </a:defRPr>
      </a:lvl2pPr>
      <a:lvl3pPr marL="1739875" indent="-347975" algn="l" defTabSz="1391900" rtl="0" eaLnBrk="1" latinLnBrk="0" hangingPunct="1">
        <a:lnSpc>
          <a:spcPct val="90000"/>
        </a:lnSpc>
        <a:spcBef>
          <a:spcPts val="761"/>
        </a:spcBef>
        <a:buFont typeface="Arial" panose="020B0604020202020204" pitchFamily="34" charset="0"/>
        <a:buChar char="•"/>
        <a:defRPr sz="3044" kern="1200">
          <a:solidFill>
            <a:schemeClr val="tx1"/>
          </a:solidFill>
          <a:latin typeface="+mn-lt"/>
          <a:ea typeface="+mn-ea"/>
          <a:cs typeface="+mn-cs"/>
        </a:defRPr>
      </a:lvl3pPr>
      <a:lvl4pPr marL="243582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4pPr>
      <a:lvl5pPr marL="313177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5pPr>
      <a:lvl6pPr marL="382772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6pPr>
      <a:lvl7pPr marL="452367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7pPr>
      <a:lvl8pPr marL="521962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8pPr>
      <a:lvl9pPr marL="591557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9pPr>
    </p:bodyStyle>
    <p:otherStyle>
      <a:defPPr>
        <a:defRPr lang="en-US"/>
      </a:defPPr>
      <a:lvl1pPr marL="0" algn="l" defTabSz="1391900" rtl="0" eaLnBrk="1" latinLnBrk="0" hangingPunct="1">
        <a:defRPr sz="2740" kern="1200">
          <a:solidFill>
            <a:schemeClr val="tx1"/>
          </a:solidFill>
          <a:latin typeface="+mn-lt"/>
          <a:ea typeface="+mn-ea"/>
          <a:cs typeface="+mn-cs"/>
        </a:defRPr>
      </a:lvl1pPr>
      <a:lvl2pPr marL="695950" algn="l" defTabSz="1391900" rtl="0" eaLnBrk="1" latinLnBrk="0" hangingPunct="1">
        <a:defRPr sz="2740" kern="1200">
          <a:solidFill>
            <a:schemeClr val="tx1"/>
          </a:solidFill>
          <a:latin typeface="+mn-lt"/>
          <a:ea typeface="+mn-ea"/>
          <a:cs typeface="+mn-cs"/>
        </a:defRPr>
      </a:lvl2pPr>
      <a:lvl3pPr marL="1391900" algn="l" defTabSz="1391900" rtl="0" eaLnBrk="1" latinLnBrk="0" hangingPunct="1">
        <a:defRPr sz="2740" kern="1200">
          <a:solidFill>
            <a:schemeClr val="tx1"/>
          </a:solidFill>
          <a:latin typeface="+mn-lt"/>
          <a:ea typeface="+mn-ea"/>
          <a:cs typeface="+mn-cs"/>
        </a:defRPr>
      </a:lvl3pPr>
      <a:lvl4pPr marL="2087850" algn="l" defTabSz="1391900" rtl="0" eaLnBrk="1" latinLnBrk="0" hangingPunct="1">
        <a:defRPr sz="2740" kern="1200">
          <a:solidFill>
            <a:schemeClr val="tx1"/>
          </a:solidFill>
          <a:latin typeface="+mn-lt"/>
          <a:ea typeface="+mn-ea"/>
          <a:cs typeface="+mn-cs"/>
        </a:defRPr>
      </a:lvl4pPr>
      <a:lvl5pPr marL="2783799" algn="l" defTabSz="1391900" rtl="0" eaLnBrk="1" latinLnBrk="0" hangingPunct="1">
        <a:defRPr sz="2740" kern="1200">
          <a:solidFill>
            <a:schemeClr val="tx1"/>
          </a:solidFill>
          <a:latin typeface="+mn-lt"/>
          <a:ea typeface="+mn-ea"/>
          <a:cs typeface="+mn-cs"/>
        </a:defRPr>
      </a:lvl5pPr>
      <a:lvl6pPr marL="3479749" algn="l" defTabSz="1391900" rtl="0" eaLnBrk="1" latinLnBrk="0" hangingPunct="1">
        <a:defRPr sz="2740" kern="1200">
          <a:solidFill>
            <a:schemeClr val="tx1"/>
          </a:solidFill>
          <a:latin typeface="+mn-lt"/>
          <a:ea typeface="+mn-ea"/>
          <a:cs typeface="+mn-cs"/>
        </a:defRPr>
      </a:lvl6pPr>
      <a:lvl7pPr marL="4175699" algn="l" defTabSz="1391900" rtl="0" eaLnBrk="1" latinLnBrk="0" hangingPunct="1">
        <a:defRPr sz="2740" kern="1200">
          <a:solidFill>
            <a:schemeClr val="tx1"/>
          </a:solidFill>
          <a:latin typeface="+mn-lt"/>
          <a:ea typeface="+mn-ea"/>
          <a:cs typeface="+mn-cs"/>
        </a:defRPr>
      </a:lvl7pPr>
      <a:lvl8pPr marL="4871649" algn="l" defTabSz="1391900" rtl="0" eaLnBrk="1" latinLnBrk="0" hangingPunct="1">
        <a:defRPr sz="2740" kern="1200">
          <a:solidFill>
            <a:schemeClr val="tx1"/>
          </a:solidFill>
          <a:latin typeface="+mn-lt"/>
          <a:ea typeface="+mn-ea"/>
          <a:cs typeface="+mn-cs"/>
        </a:defRPr>
      </a:lvl8pPr>
      <a:lvl9pPr marL="5567599" algn="l" defTabSz="1391900" rtl="0" eaLnBrk="1" latinLnBrk="0" hangingPunct="1">
        <a:defRPr sz="27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jpg"/><Relationship Id="rId5" Type="http://schemas.openxmlformats.org/officeDocument/2006/relationships/hyperlink" Target="https://www.harv.cz/pracovni-desky/?pv351=4545" TargetMode="Externa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jpg"/><Relationship Id="rId5" Type="http://schemas.openxmlformats.org/officeDocument/2006/relationships/hyperlink" Target="https://www.harv.cz/pracovni-desky/?pv351=4545" TargetMode="Externa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hyperlink" Target="https://www.harv.cz/pracovni-desky/?pv351=4545"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7.sv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7.jpg"/></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9.jpg"/></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1.jpg"/></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4.jp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5.jpg"/><Relationship Id="rId4" Type="http://schemas.openxmlformats.org/officeDocument/2006/relationships/image" Target="../media/image17.svg"/></Relationships>
</file>

<file path=ppt/slides/_rels/slide2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8.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0.jpg"/></Relationships>
</file>

<file path=ppt/slides/_rels/slide3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2.jpg"/></Relationships>
</file>

<file path=ppt/slides/_rels/slide3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44.jpg"/><Relationship Id="rId4" Type="http://schemas.openxmlformats.org/officeDocument/2006/relationships/image" Target="../media/image17.sv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45.jpg"/><Relationship Id="rId4" Type="http://schemas.openxmlformats.org/officeDocument/2006/relationships/image" Target="../media/image17.svg"/></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46.jpg"/><Relationship Id="rId4" Type="http://schemas.openxmlformats.org/officeDocument/2006/relationships/image" Target="../media/image17.svg"/></Relationships>
</file>

<file path=ppt/slides/_rels/slide3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17.svg"/><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48.jpg"/><Relationship Id="rId4" Type="http://schemas.openxmlformats.org/officeDocument/2006/relationships/image" Target="../media/image17.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s://www.harv.cz/pracovni-desky/?pv351=4545" TargetMode="Externa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hyperlink" Target="https://www.harv.cz/pracovni-desky/?pv351=4545"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harv.cz/pracovni-desky/?pv351=4545"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hyperlink" Target="https://www.harv.cz/pracovni-desky/?pv351=4545"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customXml" Target="../ink/ink1.xml"/><Relationship Id="rId7" Type="http://schemas.openxmlformats.org/officeDocument/2006/relationships/image" Target="../media/image14.png"/><Relationship Id="rId2" Type="http://schemas.openxmlformats.org/officeDocument/2006/relationships/image" Target="../media/image6.jpg"/><Relationship Id="rId1" Type="http://schemas.openxmlformats.org/officeDocument/2006/relationships/slideLayout" Target="../slideLayouts/slideLayout7.xml"/><Relationship Id="rId6" Type="http://schemas.openxmlformats.org/officeDocument/2006/relationships/customXml" Target="../ink/ink2.xml"/><Relationship Id="rId5" Type="http://schemas.openxmlformats.org/officeDocument/2006/relationships/image" Target="../media/image13.png"/><Relationship Id="rId10" Type="http://schemas.openxmlformats.org/officeDocument/2006/relationships/image" Target="../media/image7.jp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hyperlink" Target="https://www.harv.cz/pracovni-desky/?pv351=454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EE982BC-E4AD-CFE5-B9F7-00E625FE3D51}"/>
              </a:ext>
            </a:extLst>
          </p:cNvPr>
          <p:cNvSpPr>
            <a:spLocks noGrp="1"/>
          </p:cNvSpPr>
          <p:nvPr>
            <p:ph type="ctrTitle"/>
          </p:nvPr>
        </p:nvSpPr>
        <p:spPr>
          <a:xfrm>
            <a:off x="9531588" y="6027445"/>
            <a:ext cx="5244624" cy="1138603"/>
          </a:xfrm>
        </p:spPr>
        <p:txBody>
          <a:bodyPr>
            <a:normAutofit fontScale="90000"/>
          </a:bodyPr>
          <a:lstStyle/>
          <a:p>
            <a:r>
              <a:rPr lang="cs-CZ" sz="5000" dirty="0">
                <a:solidFill>
                  <a:schemeClr val="accent2">
                    <a:lumMod val="50000"/>
                  </a:schemeClr>
                </a:solidFill>
                <a:latin typeface="+mn-lt"/>
              </a:rPr>
              <a:t>KNIHA NÁBYTKU</a:t>
            </a:r>
            <a:br>
              <a:rPr lang="cs-CZ" sz="5000" dirty="0">
                <a:solidFill>
                  <a:schemeClr val="accent2">
                    <a:lumMod val="50000"/>
                  </a:schemeClr>
                </a:solidFill>
                <a:latin typeface="+mn-lt"/>
              </a:rPr>
            </a:br>
            <a:r>
              <a:rPr lang="cs-CZ" sz="5000" dirty="0">
                <a:solidFill>
                  <a:schemeClr val="accent2">
                    <a:lumMod val="50000"/>
                  </a:schemeClr>
                </a:solidFill>
                <a:latin typeface="+mn-lt"/>
              </a:rPr>
              <a:t>                </a:t>
            </a:r>
            <a:r>
              <a:rPr lang="cs-CZ" sz="2500" dirty="0">
                <a:solidFill>
                  <a:schemeClr val="accent2">
                    <a:lumMod val="50000"/>
                  </a:schemeClr>
                </a:solidFill>
                <a:latin typeface="+mn-lt"/>
              </a:rPr>
              <a:t>zakázková výroba</a:t>
            </a:r>
            <a:endParaRPr lang="cs-CZ" dirty="0">
              <a:solidFill>
                <a:schemeClr val="accent2">
                  <a:lumMod val="50000"/>
                </a:schemeClr>
              </a:solidFill>
              <a:latin typeface="+mn-lt"/>
            </a:endParaRPr>
          </a:p>
        </p:txBody>
      </p:sp>
      <p:cxnSp>
        <p:nvCxnSpPr>
          <p:cNvPr id="4" name="Přímá spojnice 3">
            <a:extLst>
              <a:ext uri="{FF2B5EF4-FFF2-40B4-BE49-F238E27FC236}">
                <a16:creationId xmlns:a16="http://schemas.microsoft.com/office/drawing/2014/main" id="{8E5A55F3-BC6A-3BC1-3298-BB33DA3008FC}"/>
              </a:ext>
            </a:extLst>
          </p:cNvPr>
          <p:cNvCxnSpPr/>
          <p:nvPr/>
        </p:nvCxnSpPr>
        <p:spPr>
          <a:xfrm>
            <a:off x="10088880" y="7523072"/>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5" name="Přímá spojnice 4">
            <a:extLst>
              <a:ext uri="{FF2B5EF4-FFF2-40B4-BE49-F238E27FC236}">
                <a16:creationId xmlns:a16="http://schemas.microsoft.com/office/drawing/2014/main" id="{B2FC4D2F-EC68-3FB6-F2F2-7AF308754BB1}"/>
              </a:ext>
            </a:extLst>
          </p:cNvPr>
          <p:cNvCxnSpPr/>
          <p:nvPr/>
        </p:nvCxnSpPr>
        <p:spPr>
          <a:xfrm>
            <a:off x="10088880" y="7812632"/>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6" name="TextovéPole 5">
            <a:extLst>
              <a:ext uri="{FF2B5EF4-FFF2-40B4-BE49-F238E27FC236}">
                <a16:creationId xmlns:a16="http://schemas.microsoft.com/office/drawing/2014/main" id="{169FD9D6-05D5-5802-8161-53A5887F4A7C}"/>
              </a:ext>
            </a:extLst>
          </p:cNvPr>
          <p:cNvSpPr txBox="1"/>
          <p:nvPr/>
        </p:nvSpPr>
        <p:spPr>
          <a:xfrm>
            <a:off x="10088880" y="7523071"/>
            <a:ext cx="4130040" cy="261610"/>
          </a:xfrm>
          <a:prstGeom prst="rect">
            <a:avLst/>
          </a:prstGeom>
          <a:noFill/>
        </p:spPr>
        <p:txBody>
          <a:bodyPr wrap="square" rtlCol="0">
            <a:spAutoFit/>
          </a:bodyPr>
          <a:lstStyle/>
          <a:p>
            <a:r>
              <a:rPr lang="cs-CZ" sz="1100" dirty="0"/>
              <a:t>INVESTOR:	MMN, a.s. ,</a:t>
            </a:r>
            <a:r>
              <a:rPr lang="cs-CZ" sz="1100" dirty="0" err="1"/>
              <a:t>Metyšova</a:t>
            </a:r>
            <a:r>
              <a:rPr lang="cs-CZ" sz="1100" dirty="0"/>
              <a:t> č. p. 465,IČO: 054 21 888</a:t>
            </a:r>
          </a:p>
        </p:txBody>
      </p:sp>
      <p:cxnSp>
        <p:nvCxnSpPr>
          <p:cNvPr id="7" name="Přímá spojnice 6">
            <a:extLst>
              <a:ext uri="{FF2B5EF4-FFF2-40B4-BE49-F238E27FC236}">
                <a16:creationId xmlns:a16="http://schemas.microsoft.com/office/drawing/2014/main" id="{582188C7-B9D8-A34B-A633-3C135C0514D6}"/>
              </a:ext>
            </a:extLst>
          </p:cNvPr>
          <p:cNvCxnSpPr/>
          <p:nvPr/>
        </p:nvCxnSpPr>
        <p:spPr>
          <a:xfrm>
            <a:off x="10088880" y="824697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8" name="TextovéPole 7">
            <a:extLst>
              <a:ext uri="{FF2B5EF4-FFF2-40B4-BE49-F238E27FC236}">
                <a16:creationId xmlns:a16="http://schemas.microsoft.com/office/drawing/2014/main" id="{3B0C87CC-F548-7E42-9861-67D0F27A5A12}"/>
              </a:ext>
            </a:extLst>
          </p:cNvPr>
          <p:cNvSpPr txBox="1"/>
          <p:nvPr/>
        </p:nvSpPr>
        <p:spPr>
          <a:xfrm>
            <a:off x="10088880" y="7812630"/>
            <a:ext cx="3992880" cy="446276"/>
          </a:xfrm>
          <a:prstGeom prst="rect">
            <a:avLst/>
          </a:prstGeom>
          <a:noFill/>
        </p:spPr>
        <p:txBody>
          <a:bodyPr wrap="square" rtlCol="0">
            <a:spAutoFit/>
          </a:bodyPr>
          <a:lstStyle/>
          <a:p>
            <a:r>
              <a:rPr lang="cs-CZ" sz="1100" dirty="0"/>
              <a:t>MÍSTO:		</a:t>
            </a:r>
            <a:r>
              <a:rPr lang="en-US" sz="1100" dirty="0" err="1"/>
              <a:t>p.p.č</a:t>
            </a:r>
            <a:r>
              <a:rPr lang="en-US" sz="1100" dirty="0"/>
              <a:t>. 521, k. ú. </a:t>
            </a:r>
            <a:r>
              <a:rPr lang="en-US" sz="1100" dirty="0" err="1"/>
              <a:t>Semily</a:t>
            </a:r>
            <a:r>
              <a:rPr lang="en-US" sz="1100" dirty="0"/>
              <a:t> [747246]</a:t>
            </a:r>
            <a:r>
              <a:rPr lang="cs-CZ" sz="1100" dirty="0"/>
              <a:t>, </a:t>
            </a:r>
            <a:r>
              <a:rPr lang="fi-FI" sz="1100" dirty="0"/>
              <a:t>3. května č. p. </a:t>
            </a:r>
            <a:r>
              <a:rPr lang="cs-CZ" sz="1100" dirty="0"/>
              <a:t>		</a:t>
            </a:r>
            <a:r>
              <a:rPr lang="fi-FI" sz="1100" dirty="0"/>
              <a:t>552, 513 01, Semily, Česko</a:t>
            </a:r>
            <a:endParaRPr lang="cs-CZ" sz="1100" dirty="0"/>
          </a:p>
        </p:txBody>
      </p:sp>
      <p:cxnSp>
        <p:nvCxnSpPr>
          <p:cNvPr id="9" name="Přímá spojnice 8">
            <a:extLst>
              <a:ext uri="{FF2B5EF4-FFF2-40B4-BE49-F238E27FC236}">
                <a16:creationId xmlns:a16="http://schemas.microsoft.com/office/drawing/2014/main" id="{B5E131C6-0B43-0735-F550-D6B17F2B2CA2}"/>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Přímá spojnice 10">
            <a:extLst>
              <a:ext uri="{FF2B5EF4-FFF2-40B4-BE49-F238E27FC236}">
                <a16:creationId xmlns:a16="http://schemas.microsoft.com/office/drawing/2014/main" id="{FD5B7843-64AD-0D0D-1026-F2E43404E96B}"/>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2" name="TextovéPole 11">
            <a:extLst>
              <a:ext uri="{FF2B5EF4-FFF2-40B4-BE49-F238E27FC236}">
                <a16:creationId xmlns:a16="http://schemas.microsoft.com/office/drawing/2014/main" id="{9D482D90-8AB3-F54F-08A1-2E0786007070}"/>
              </a:ext>
            </a:extLst>
          </p:cNvPr>
          <p:cNvSpPr txBox="1"/>
          <p:nvPr/>
        </p:nvSpPr>
        <p:spPr>
          <a:xfrm>
            <a:off x="10088880" y="8853346"/>
            <a:ext cx="4130040" cy="261610"/>
          </a:xfrm>
          <a:prstGeom prst="rect">
            <a:avLst/>
          </a:prstGeom>
          <a:noFill/>
        </p:spPr>
        <p:txBody>
          <a:bodyPr wrap="square" rtlCol="0">
            <a:spAutoFit/>
          </a:bodyPr>
          <a:lstStyle/>
          <a:p>
            <a:r>
              <a:rPr lang="cs-CZ" sz="1100" dirty="0"/>
              <a:t>FÁZE:		DOKUMENTACE K VÝBĚROVÉMU ŘÍZENÍ</a:t>
            </a:r>
            <a:endParaRPr lang="cs-CZ" sz="1100" dirty="0">
              <a:solidFill>
                <a:srgbClr val="FF0000"/>
              </a:solidFill>
            </a:endParaRPr>
          </a:p>
        </p:txBody>
      </p:sp>
      <p:cxnSp>
        <p:nvCxnSpPr>
          <p:cNvPr id="13" name="Přímá spojnice 12">
            <a:extLst>
              <a:ext uri="{FF2B5EF4-FFF2-40B4-BE49-F238E27FC236}">
                <a16:creationId xmlns:a16="http://schemas.microsoft.com/office/drawing/2014/main" id="{D22C2BF5-FF9D-E229-56CF-4849F6D1C947}"/>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4" name="TextovéPole 13">
            <a:extLst>
              <a:ext uri="{FF2B5EF4-FFF2-40B4-BE49-F238E27FC236}">
                <a16:creationId xmlns:a16="http://schemas.microsoft.com/office/drawing/2014/main" id="{768C1EA3-A3A5-4AB9-FF60-34187ACDFA02}"/>
              </a:ext>
            </a:extLst>
          </p:cNvPr>
          <p:cNvSpPr txBox="1"/>
          <p:nvPr/>
        </p:nvSpPr>
        <p:spPr>
          <a:xfrm>
            <a:off x="10088880" y="9142907"/>
            <a:ext cx="4130040" cy="261610"/>
          </a:xfrm>
          <a:prstGeom prst="rect">
            <a:avLst/>
          </a:prstGeom>
          <a:noFill/>
        </p:spPr>
        <p:txBody>
          <a:bodyPr wrap="square" rtlCol="0">
            <a:spAutoFit/>
          </a:bodyPr>
          <a:lstStyle/>
          <a:p>
            <a:r>
              <a:rPr lang="cs-CZ" sz="1100" dirty="0"/>
              <a:t>AUTOR:	ING. M. RUŠIKVASOVÁ, BC. P. BARANÍKOVÁ</a:t>
            </a:r>
          </a:p>
        </p:txBody>
      </p:sp>
      <p:cxnSp>
        <p:nvCxnSpPr>
          <p:cNvPr id="15" name="Přímá spojnice 14">
            <a:extLst>
              <a:ext uri="{FF2B5EF4-FFF2-40B4-BE49-F238E27FC236}">
                <a16:creationId xmlns:a16="http://schemas.microsoft.com/office/drawing/2014/main" id="{BC26B2C4-F0D6-A86A-28C0-D8F617F4FE51}"/>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6" name="TextovéPole 15">
            <a:extLst>
              <a:ext uri="{FF2B5EF4-FFF2-40B4-BE49-F238E27FC236}">
                <a16:creationId xmlns:a16="http://schemas.microsoft.com/office/drawing/2014/main" id="{CC0CAE9A-78D8-1BAC-82C6-4BB519E97F22}"/>
              </a:ext>
            </a:extLst>
          </p:cNvPr>
          <p:cNvSpPr txBox="1"/>
          <p:nvPr/>
        </p:nvSpPr>
        <p:spPr>
          <a:xfrm>
            <a:off x="10088880" y="9432468"/>
            <a:ext cx="4130040" cy="261610"/>
          </a:xfrm>
          <a:prstGeom prst="rect">
            <a:avLst/>
          </a:prstGeom>
          <a:noFill/>
        </p:spPr>
        <p:txBody>
          <a:bodyPr wrap="square" rtlCol="0">
            <a:spAutoFit/>
          </a:bodyPr>
          <a:lstStyle/>
          <a:p>
            <a:r>
              <a:rPr lang="cs-CZ" sz="1100" dirty="0"/>
              <a:t>DATUM:	06/2024</a:t>
            </a:r>
          </a:p>
        </p:txBody>
      </p:sp>
      <p:cxnSp>
        <p:nvCxnSpPr>
          <p:cNvPr id="17" name="Přímá spojnice 16">
            <a:extLst>
              <a:ext uri="{FF2B5EF4-FFF2-40B4-BE49-F238E27FC236}">
                <a16:creationId xmlns:a16="http://schemas.microsoft.com/office/drawing/2014/main" id="{7B3F120E-9E63-925E-F41E-9DA3E9BAB336}"/>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3C9154F2-5083-9E63-980D-DC5A49CF7754}"/>
              </a:ext>
            </a:extLst>
          </p:cNvPr>
          <p:cNvSpPr txBox="1"/>
          <p:nvPr/>
        </p:nvSpPr>
        <p:spPr>
          <a:xfrm>
            <a:off x="10088880" y="9734592"/>
            <a:ext cx="4130040" cy="276999"/>
          </a:xfrm>
          <a:prstGeom prst="rect">
            <a:avLst/>
          </a:prstGeom>
          <a:noFill/>
        </p:spPr>
        <p:txBody>
          <a:bodyPr wrap="square" rtlCol="0">
            <a:spAutoFit/>
          </a:bodyPr>
          <a:lstStyle/>
          <a:p>
            <a:r>
              <a:rPr lang="cs-CZ" sz="1100" dirty="0"/>
              <a:t>OBSAH:	NÁBYTEK ZAKÁZKOVÉ VÝROBY</a:t>
            </a:r>
            <a:r>
              <a:rPr lang="cs-CZ" sz="1200" dirty="0"/>
              <a:t>	</a:t>
            </a:r>
          </a:p>
        </p:txBody>
      </p:sp>
      <p:sp>
        <p:nvSpPr>
          <p:cNvPr id="3" name="TextovéPole 2">
            <a:extLst>
              <a:ext uri="{FF2B5EF4-FFF2-40B4-BE49-F238E27FC236}">
                <a16:creationId xmlns:a16="http://schemas.microsoft.com/office/drawing/2014/main" id="{10531A6F-AB0D-6504-5D33-319CC06111C0}"/>
              </a:ext>
            </a:extLst>
          </p:cNvPr>
          <p:cNvSpPr txBox="1"/>
          <p:nvPr/>
        </p:nvSpPr>
        <p:spPr>
          <a:xfrm>
            <a:off x="11028218" y="8293812"/>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35407440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Obrázek 19" descr="Obsah obrázku skica, kresba, diagram, Technický výkres&#10;&#10;Popis byl vytvořen automaticky">
            <a:extLst>
              <a:ext uri="{FF2B5EF4-FFF2-40B4-BE49-F238E27FC236}">
                <a16:creationId xmlns:a16="http://schemas.microsoft.com/office/drawing/2014/main" id="{EEEBAE97-6CD6-F8E2-28FA-0DE696767A20}"/>
              </a:ext>
            </a:extLst>
          </p:cNvPr>
          <p:cNvPicPr>
            <a:picLocks noChangeAspect="1"/>
          </p:cNvPicPr>
          <p:nvPr/>
        </p:nvPicPr>
        <p:blipFill rotWithShape="1">
          <a:blip r:embed="rId3">
            <a:extLst>
              <a:ext uri="{28A0092B-C50C-407E-A947-70E740481C1C}">
                <a14:useLocalDpi xmlns:a14="http://schemas.microsoft.com/office/drawing/2010/main" val="0"/>
              </a:ext>
            </a:extLst>
          </a:blip>
          <a:srcRect l="69167" t="42799" r="7937" b="20378"/>
          <a:stretch/>
        </p:blipFill>
        <p:spPr>
          <a:xfrm>
            <a:off x="11369240" y="3537962"/>
            <a:ext cx="2199300" cy="2501670"/>
          </a:xfrm>
          <a:prstGeom prst="rect">
            <a:avLst/>
          </a:prstGeom>
        </p:spPr>
      </p:pic>
      <p:pic>
        <p:nvPicPr>
          <p:cNvPr id="19" name="Obrázek 18" descr="Obsah obrázku skica, kresba, diagram, Technický výkres&#10;&#10;Popis byl vytvořen automaticky">
            <a:extLst>
              <a:ext uri="{FF2B5EF4-FFF2-40B4-BE49-F238E27FC236}">
                <a16:creationId xmlns:a16="http://schemas.microsoft.com/office/drawing/2014/main" id="{42873F89-4520-42BE-DA47-A5C7AD8141FB}"/>
              </a:ext>
            </a:extLst>
          </p:cNvPr>
          <p:cNvPicPr>
            <a:picLocks noChangeAspect="1"/>
          </p:cNvPicPr>
          <p:nvPr/>
        </p:nvPicPr>
        <p:blipFill rotWithShape="1">
          <a:blip r:embed="rId3">
            <a:extLst>
              <a:ext uri="{28A0092B-C50C-407E-A947-70E740481C1C}">
                <a14:useLocalDpi xmlns:a14="http://schemas.microsoft.com/office/drawing/2010/main" val="0"/>
              </a:ext>
            </a:extLst>
          </a:blip>
          <a:srcRect l="16981" t="12696" r="37575" b="21933"/>
          <a:stretch/>
        </p:blipFill>
        <p:spPr>
          <a:xfrm>
            <a:off x="989635" y="1896454"/>
            <a:ext cx="6707490" cy="6824466"/>
          </a:xfrm>
          <a:prstGeom prst="rect">
            <a:avLst/>
          </a:prstGeom>
        </p:spPr>
      </p:pic>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889" y="0"/>
            <a:ext cx="15115571" cy="10439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ovéPole 20">
            <a:extLst>
              <a:ext uri="{FF2B5EF4-FFF2-40B4-BE49-F238E27FC236}">
                <a16:creationId xmlns:a16="http://schemas.microsoft.com/office/drawing/2014/main" id="{5E39D6E2-66DE-ADFE-9E5F-F874C3D52ADD}"/>
              </a:ext>
            </a:extLst>
          </p:cNvPr>
          <p:cNvSpPr txBox="1"/>
          <p:nvPr/>
        </p:nvSpPr>
        <p:spPr>
          <a:xfrm>
            <a:off x="1367718" y="813241"/>
            <a:ext cx="2975662" cy="646331"/>
          </a:xfrm>
          <a:prstGeom prst="rect">
            <a:avLst/>
          </a:prstGeom>
          <a:noFill/>
        </p:spPr>
        <p:txBody>
          <a:bodyPr wrap="square" rtlCol="0">
            <a:spAutoFit/>
          </a:bodyPr>
          <a:lstStyle/>
          <a:p>
            <a:r>
              <a:rPr lang="cs-CZ" dirty="0">
                <a:solidFill>
                  <a:schemeClr val="accent2">
                    <a:lumMod val="50000"/>
                  </a:schemeClr>
                </a:solidFill>
              </a:rPr>
              <a:t>SKŘÍŇ POLICOVÁ VYŠŠÍ</a:t>
            </a:r>
          </a:p>
          <a:p>
            <a:r>
              <a:rPr lang="cs-CZ" dirty="0">
                <a:solidFill>
                  <a:schemeClr val="accent2">
                    <a:lumMod val="50000"/>
                  </a:schemeClr>
                </a:solidFill>
              </a:rPr>
              <a:t>POLOŽKA Č. 41007 Z</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2292935"/>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r>
              <a:rPr lang="cs-CZ" sz="1100" dirty="0">
                <a:solidFill>
                  <a:schemeClr val="bg1">
                    <a:lumMod val="50000"/>
                  </a:schemeClr>
                </a:solidFill>
              </a:rPr>
              <a:t>SKŘÍŇ 80X132X60 CM, HLOUBKU  A VÝŠKU ZALÍCOVAT S VEDLEJŠÍ KOVOVOU KARTOTÉKOU. DVÍŘKA OTEVÍRAVÁ, 2X Š.44CM, </a:t>
            </a:r>
          </a:p>
          <a:p>
            <a:r>
              <a:rPr lang="cs-CZ" sz="1100" dirty="0">
                <a:solidFill>
                  <a:schemeClr val="bg1">
                    <a:lumMod val="50000"/>
                  </a:schemeClr>
                </a:solidFill>
              </a:rPr>
              <a:t>ZA ODNÍMATELNOU PŘEDNÍ ČÁSTÍ SOKLU PLASTOVÉ REKTIFIKOVATELNÉ NOHY - POSTAVIT NA PODLAHU + PŘIKOTVIT KE STĚNĚ.</a:t>
            </a:r>
          </a:p>
          <a:p>
            <a:r>
              <a:rPr lang="cs-CZ" sz="1100" dirty="0">
                <a:solidFill>
                  <a:schemeClr val="tx1">
                    <a:lumMod val="50000"/>
                    <a:lumOff val="50000"/>
                  </a:schemeClr>
                </a:solidFill>
              </a:rPr>
              <a:t>MATERIÁL LTD TL. 18MM, DEKOR PŘÍRODNÍ DUB, POVRCH ST10,  HRANA NA DVÍŘKÁCH ABS 2MM.</a:t>
            </a:r>
          </a:p>
          <a:p>
            <a:r>
              <a:rPr lang="cs-CZ" sz="1100" dirty="0">
                <a:solidFill>
                  <a:schemeClr val="tx1">
                    <a:lumMod val="50000"/>
                    <a:lumOff val="50000"/>
                  </a:schemeClr>
                </a:solidFill>
              </a:rPr>
              <a:t>POLICE 4KS, VÝŠKOVĚ STAVITELNÉ (V KROKU 25MM)</a:t>
            </a:r>
          </a:p>
          <a:p>
            <a:r>
              <a:rPr lang="cs-CZ" sz="1100" dirty="0">
                <a:solidFill>
                  <a:schemeClr val="tx1">
                    <a:lumMod val="50000"/>
                    <a:lumOff val="50000"/>
                  </a:schemeClr>
                </a:solidFill>
              </a:rPr>
              <a:t>ÚCHYTKY 2KS, DL.168MM, HL. 36 / 27MM, V. 15MM,</a:t>
            </a:r>
          </a:p>
          <a:p>
            <a:r>
              <a:rPr lang="cs-CZ" sz="1100" dirty="0">
                <a:solidFill>
                  <a:schemeClr val="tx1">
                    <a:lumMod val="50000"/>
                    <a:lumOff val="50000"/>
                  </a:schemeClr>
                </a:solidFill>
              </a:rPr>
              <a:t>UMÍSTĚNÉ NA VODOROVNÉ HRANĚ DVEŘÍ, BARVA ČERNÁ MATNÁ.DVEŘNÍ ZÁVĚSY 100° PRO NALOŽENÉ DVEŘE,  </a:t>
            </a:r>
            <a:r>
              <a:rPr lang="pt-BR" sz="1100" dirty="0">
                <a:solidFill>
                  <a:schemeClr val="tx1">
                    <a:lumMod val="50000"/>
                    <a:lumOff val="50000"/>
                  </a:schemeClr>
                </a:solidFill>
              </a:rPr>
              <a:t>S KLIPOVOU TECHNIKOU A INTEGROVANÝM TLUMENÍM</a:t>
            </a:r>
            <a:r>
              <a:rPr lang="cs-CZ" sz="1100" dirty="0"/>
              <a:t> </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6135256"/>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6" name="Obrázek 5" descr="Obsah obrázku skica, kresba, Perokresba, diagram&#10;&#10;Popis byl vytvořen automaticky">
            <a:extLst>
              <a:ext uri="{FF2B5EF4-FFF2-40B4-BE49-F238E27FC236}">
                <a16:creationId xmlns:a16="http://schemas.microsoft.com/office/drawing/2014/main" id="{E4675506-97E9-E129-9E19-56E8CADBFD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8573" y="7302463"/>
            <a:ext cx="3621767" cy="2501670"/>
          </a:xfrm>
          <a:prstGeom prst="rect">
            <a:avLst/>
          </a:prstGeom>
        </p:spPr>
      </p:pic>
      <p:sp>
        <p:nvSpPr>
          <p:cNvPr id="11" name="TextovéPole 10">
            <a:extLst>
              <a:ext uri="{FF2B5EF4-FFF2-40B4-BE49-F238E27FC236}">
                <a16:creationId xmlns:a16="http://schemas.microsoft.com/office/drawing/2014/main" id="{0EF79DDE-C6DF-9A4C-CF06-23E3B401BDCE}"/>
              </a:ext>
            </a:extLst>
          </p:cNvPr>
          <p:cNvSpPr txBox="1"/>
          <p:nvPr/>
        </p:nvSpPr>
        <p:spPr>
          <a:xfrm>
            <a:off x="7700384" y="7450684"/>
            <a:ext cx="2975662" cy="307777"/>
          </a:xfrm>
          <a:prstGeom prst="rect">
            <a:avLst/>
          </a:prstGeom>
          <a:noFill/>
        </p:spPr>
        <p:txBody>
          <a:bodyPr wrap="square" rtlCol="0">
            <a:spAutoFit/>
          </a:bodyPr>
          <a:lstStyle/>
          <a:p>
            <a:r>
              <a:rPr lang="cs-CZ" sz="1400" dirty="0">
                <a:solidFill>
                  <a:schemeClr val="accent2">
                    <a:lumMod val="50000"/>
                  </a:schemeClr>
                </a:solidFill>
              </a:rPr>
              <a:t>ÚCHYTKA</a:t>
            </a:r>
          </a:p>
        </p:txBody>
      </p:sp>
      <p:cxnSp>
        <p:nvCxnSpPr>
          <p:cNvPr id="4" name="Přímá spojnice 3">
            <a:extLst>
              <a:ext uri="{FF2B5EF4-FFF2-40B4-BE49-F238E27FC236}">
                <a16:creationId xmlns:a16="http://schemas.microsoft.com/office/drawing/2014/main" id="{BF412B83-6F3D-0F28-9F3B-0137005E2822}"/>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7FB475B1-97CE-5A3E-F26B-C2C338521E4E}"/>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Přímá spojnice 22">
            <a:extLst>
              <a:ext uri="{FF2B5EF4-FFF2-40B4-BE49-F238E27FC236}">
                <a16:creationId xmlns:a16="http://schemas.microsoft.com/office/drawing/2014/main" id="{A7356AA2-542E-5CC5-D91C-A1B7CFE0E3EE}"/>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4" name="TextovéPole 23">
            <a:extLst>
              <a:ext uri="{FF2B5EF4-FFF2-40B4-BE49-F238E27FC236}">
                <a16:creationId xmlns:a16="http://schemas.microsoft.com/office/drawing/2014/main" id="{7C846649-2FF2-BE67-8776-A083C2EC4070}"/>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5" name="Přímá spojnice 24">
            <a:extLst>
              <a:ext uri="{FF2B5EF4-FFF2-40B4-BE49-F238E27FC236}">
                <a16:creationId xmlns:a16="http://schemas.microsoft.com/office/drawing/2014/main" id="{DE1F6694-21B6-0345-F67F-7109B2EC60A2}"/>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Přímá spojnice 25">
            <a:extLst>
              <a:ext uri="{FF2B5EF4-FFF2-40B4-BE49-F238E27FC236}">
                <a16:creationId xmlns:a16="http://schemas.microsoft.com/office/drawing/2014/main" id="{A373788D-D96F-D344-F60F-114D52BA8375}"/>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Přímá spojnice 27">
            <a:extLst>
              <a:ext uri="{FF2B5EF4-FFF2-40B4-BE49-F238E27FC236}">
                <a16:creationId xmlns:a16="http://schemas.microsoft.com/office/drawing/2014/main" id="{132E54E4-A8A8-53BA-8878-C487E2722AFD}"/>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9" name="TextovéPole 28">
            <a:extLst>
              <a:ext uri="{FF2B5EF4-FFF2-40B4-BE49-F238E27FC236}">
                <a16:creationId xmlns:a16="http://schemas.microsoft.com/office/drawing/2014/main" id="{DC73126B-D332-BC1B-EE3D-097F9C0208FE}"/>
              </a:ext>
            </a:extLst>
          </p:cNvPr>
          <p:cNvSpPr txBox="1"/>
          <p:nvPr/>
        </p:nvSpPr>
        <p:spPr>
          <a:xfrm>
            <a:off x="10060102" y="8857661"/>
            <a:ext cx="4130040" cy="261610"/>
          </a:xfrm>
          <a:prstGeom prst="rect">
            <a:avLst/>
          </a:prstGeom>
          <a:noFill/>
        </p:spPr>
        <p:txBody>
          <a:bodyPr wrap="square" rtlCol="0">
            <a:spAutoFit/>
          </a:bodyPr>
          <a:lstStyle/>
          <a:p>
            <a:r>
              <a:rPr lang="cs-CZ" sz="1100" b="1" dirty="0"/>
              <a:t>SKŘÍŇ POLICOVÁ VYŠŠÍ,  POLOŽKA Č. : 41007 Z</a:t>
            </a:r>
          </a:p>
        </p:txBody>
      </p:sp>
      <p:sp>
        <p:nvSpPr>
          <p:cNvPr id="30" name="TextovéPole 29">
            <a:extLst>
              <a:ext uri="{FF2B5EF4-FFF2-40B4-BE49-F238E27FC236}">
                <a16:creationId xmlns:a16="http://schemas.microsoft.com/office/drawing/2014/main" id="{8CC6D586-BCF6-4896-67B2-866B39D24868}"/>
              </a:ext>
            </a:extLst>
          </p:cNvPr>
          <p:cNvSpPr txBox="1"/>
          <p:nvPr/>
        </p:nvSpPr>
        <p:spPr>
          <a:xfrm>
            <a:off x="10088880" y="9164577"/>
            <a:ext cx="4219155" cy="261610"/>
          </a:xfrm>
          <a:prstGeom prst="rect">
            <a:avLst/>
          </a:prstGeom>
          <a:noFill/>
        </p:spPr>
        <p:txBody>
          <a:bodyPr wrap="square" rtlCol="0">
            <a:spAutoFit/>
          </a:bodyPr>
          <a:lstStyle/>
          <a:p>
            <a:r>
              <a:rPr lang="cs-CZ" sz="1100" dirty="0"/>
              <a:t>UMÍSTĚNÍ: 2x LOGOPEDIE 1.32</a:t>
            </a:r>
            <a:endParaRPr lang="cs-CZ" sz="1100" dirty="0">
              <a:solidFill>
                <a:srgbClr val="FF0000"/>
              </a:solidFill>
            </a:endParaRPr>
          </a:p>
        </p:txBody>
      </p:sp>
      <p:cxnSp>
        <p:nvCxnSpPr>
          <p:cNvPr id="31" name="Přímá spojnice 30">
            <a:extLst>
              <a:ext uri="{FF2B5EF4-FFF2-40B4-BE49-F238E27FC236}">
                <a16:creationId xmlns:a16="http://schemas.microsoft.com/office/drawing/2014/main" id="{DF354DA6-34A2-BCD4-D795-575DA22ED7DF}"/>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2" name="TextovéPole 31">
            <a:extLst>
              <a:ext uri="{FF2B5EF4-FFF2-40B4-BE49-F238E27FC236}">
                <a16:creationId xmlns:a16="http://schemas.microsoft.com/office/drawing/2014/main" id="{1D87CA54-4D07-C683-3D65-7F25278213E1}"/>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3337607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Obrázek 15" descr="Obsah obrázku skica, diagram, Obdélník, kresba&#10;&#10;Popis byl vytvořen automaticky">
            <a:extLst>
              <a:ext uri="{FF2B5EF4-FFF2-40B4-BE49-F238E27FC236}">
                <a16:creationId xmlns:a16="http://schemas.microsoft.com/office/drawing/2014/main" id="{F4837647-30BD-D233-EF44-B1EF829509BC}"/>
              </a:ext>
            </a:extLst>
          </p:cNvPr>
          <p:cNvPicPr>
            <a:picLocks noChangeAspect="1"/>
          </p:cNvPicPr>
          <p:nvPr/>
        </p:nvPicPr>
        <p:blipFill rotWithShape="1">
          <a:blip r:embed="rId3">
            <a:extLst>
              <a:ext uri="{28A0092B-C50C-407E-A947-70E740481C1C}">
                <a14:useLocalDpi xmlns:a14="http://schemas.microsoft.com/office/drawing/2010/main" val="0"/>
              </a:ext>
            </a:extLst>
          </a:blip>
          <a:srcRect l="6603" t="14697" r="37328"/>
          <a:stretch/>
        </p:blipFill>
        <p:spPr>
          <a:xfrm>
            <a:off x="294285" y="1807267"/>
            <a:ext cx="7671510" cy="8254994"/>
          </a:xfrm>
          <a:prstGeom prst="rect">
            <a:avLst/>
          </a:prstGeom>
        </p:spPr>
      </p:pic>
      <p:pic>
        <p:nvPicPr>
          <p:cNvPr id="28" name="Obrázek 27" descr="Obsah obrázku stůl, skica, design, nábytek&#10;&#10;Popis byl vytvořen automaticky">
            <a:extLst>
              <a:ext uri="{FF2B5EF4-FFF2-40B4-BE49-F238E27FC236}">
                <a16:creationId xmlns:a16="http://schemas.microsoft.com/office/drawing/2014/main" id="{A1CD8C8C-DC20-CDF2-A442-09798CD0AE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56263" y="3240781"/>
            <a:ext cx="3262657" cy="2556444"/>
          </a:xfrm>
          <a:prstGeom prst="rect">
            <a:avLst/>
          </a:prstGeom>
        </p:spPr>
      </p:pic>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889" y="0"/>
            <a:ext cx="15115571" cy="10439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ovéPole 20">
            <a:extLst>
              <a:ext uri="{FF2B5EF4-FFF2-40B4-BE49-F238E27FC236}">
                <a16:creationId xmlns:a16="http://schemas.microsoft.com/office/drawing/2014/main" id="{5E39D6E2-66DE-ADFE-9E5F-F874C3D52ADD}"/>
              </a:ext>
            </a:extLst>
          </p:cNvPr>
          <p:cNvSpPr txBox="1"/>
          <p:nvPr/>
        </p:nvSpPr>
        <p:spPr>
          <a:xfrm>
            <a:off x="1001978" y="718968"/>
            <a:ext cx="2975662" cy="646331"/>
          </a:xfrm>
          <a:prstGeom prst="rect">
            <a:avLst/>
          </a:prstGeom>
          <a:noFill/>
        </p:spPr>
        <p:txBody>
          <a:bodyPr wrap="square" rtlCol="0">
            <a:spAutoFit/>
          </a:bodyPr>
          <a:lstStyle/>
          <a:p>
            <a:r>
              <a:rPr lang="cs-CZ" dirty="0">
                <a:solidFill>
                  <a:schemeClr val="accent2">
                    <a:lumMod val="50000"/>
                  </a:schemeClr>
                </a:solidFill>
              </a:rPr>
              <a:t>SKŘÍŇ POLICOVÁ NÍZKÁ</a:t>
            </a:r>
          </a:p>
          <a:p>
            <a:r>
              <a:rPr lang="cs-CZ" dirty="0">
                <a:solidFill>
                  <a:schemeClr val="accent2">
                    <a:lumMod val="50000"/>
                  </a:schemeClr>
                </a:solidFill>
              </a:rPr>
              <a:t>POLOŽKA Č. 41008 O</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2492990"/>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dirty="0">
                <a:solidFill>
                  <a:schemeClr val="tx1">
                    <a:lumMod val="50000"/>
                    <a:lumOff val="50000"/>
                  </a:schemeClr>
                </a:solidFill>
              </a:rPr>
              <a:t>POPIS</a:t>
            </a:r>
          </a:p>
          <a:p>
            <a:r>
              <a:rPr lang="cs-CZ" dirty="0">
                <a:solidFill>
                  <a:schemeClr val="tx1">
                    <a:lumMod val="50000"/>
                    <a:lumOff val="50000"/>
                  </a:schemeClr>
                </a:solidFill>
              </a:rPr>
              <a:t>ZÁVĚSNÁ SKŘÍŇKA 120X60X40 CM, </a:t>
            </a:r>
          </a:p>
          <a:p>
            <a:r>
              <a:rPr lang="cs-CZ" dirty="0">
                <a:solidFill>
                  <a:schemeClr val="bg1">
                    <a:lumMod val="50000"/>
                  </a:schemeClr>
                </a:solidFill>
              </a:rPr>
              <a:t>DVÍŘKA OTEVÍRAVÁ, 4X Š.30CM, </a:t>
            </a:r>
          </a:p>
          <a:p>
            <a:r>
              <a:rPr lang="cs-CZ" dirty="0">
                <a:solidFill>
                  <a:schemeClr val="bg1">
                    <a:lumMod val="50000"/>
                  </a:schemeClr>
                </a:solidFill>
              </a:rPr>
              <a:t>VÝŠKA ZAVĚŠENÍ SKŘÍNĚ  S VÝŠKOU STOLU</a:t>
            </a:r>
          </a:p>
          <a:p>
            <a:r>
              <a:rPr lang="cs-CZ" dirty="0">
                <a:solidFill>
                  <a:schemeClr val="bg1">
                    <a:lumMod val="50000"/>
                  </a:schemeClr>
                </a:solidFill>
              </a:rPr>
              <a:t>VNITŘEK SKŘÍNĚ ROZDĚLEN SVISLOU DĚLÍCÍ </a:t>
            </a:r>
            <a:r>
              <a:rPr lang="cs-CZ" dirty="0">
                <a:solidFill>
                  <a:schemeClr val="tx1">
                    <a:lumMod val="50000"/>
                    <a:lumOff val="50000"/>
                  </a:schemeClr>
                </a:solidFill>
              </a:rPr>
              <a:t>STĚNOU NA DVĚ POLOVINY.</a:t>
            </a:r>
          </a:p>
          <a:p>
            <a:r>
              <a:rPr lang="cs-CZ" dirty="0">
                <a:solidFill>
                  <a:schemeClr val="tx1">
                    <a:lumMod val="50000"/>
                    <a:lumOff val="50000"/>
                  </a:schemeClr>
                </a:solidFill>
              </a:rPr>
              <a:t>MATERIÁL LTD TL. 18MM, DEKOR PŘÍRODNÍ DUB, POVRCH ST10, HRANA NA DVÍŘKÁCH ABS 2MM.</a:t>
            </a:r>
          </a:p>
          <a:p>
            <a:r>
              <a:rPr lang="cs-CZ" dirty="0">
                <a:solidFill>
                  <a:schemeClr val="tx1">
                    <a:lumMod val="50000"/>
                    <a:lumOff val="50000"/>
                  </a:schemeClr>
                </a:solidFill>
              </a:rPr>
              <a:t>POLICE 3KS, VÝŠKOVĚ STAVITELNÉ (V KROKU 25MM), </a:t>
            </a:r>
          </a:p>
          <a:p>
            <a:r>
              <a:rPr lang="cs-CZ" dirty="0">
                <a:solidFill>
                  <a:schemeClr val="tx1">
                    <a:lumMod val="50000"/>
                    <a:lumOff val="50000"/>
                  </a:schemeClr>
                </a:solidFill>
              </a:rPr>
              <a:t>ÚCHYTKY 4KS, DL.168MM, HL. 36 / 27MM, V. 15MM,</a:t>
            </a:r>
          </a:p>
          <a:p>
            <a:r>
              <a:rPr lang="cs-CZ" dirty="0">
                <a:solidFill>
                  <a:schemeClr val="tx1">
                    <a:lumMod val="50000"/>
                    <a:lumOff val="50000"/>
                  </a:schemeClr>
                </a:solidFill>
              </a:rPr>
              <a:t>UMÍSTĚNÉ NA HORNÍ HRANĚ DVEŘÍ, BARVA ČERNÁ MATNÁ.</a:t>
            </a:r>
            <a:br>
              <a:rPr lang="en-US" dirty="0">
                <a:solidFill>
                  <a:schemeClr val="tx1">
                    <a:lumMod val="50000"/>
                    <a:lumOff val="50000"/>
                  </a:schemeClr>
                </a:solidFill>
                <a:hlinkClick r:id="rId5">
                  <a:extLst>
                    <a:ext uri="{A12FA001-AC4F-418D-AE19-62706E023703}">
                      <ahyp:hlinkClr xmlns:ahyp="http://schemas.microsoft.com/office/drawing/2018/hyperlinkcolor" val="tx"/>
                    </a:ext>
                  </a:extLst>
                </a:hlinkClick>
              </a:rPr>
            </a:br>
            <a:r>
              <a:rPr lang="cs-CZ" dirty="0">
                <a:solidFill>
                  <a:schemeClr val="tx1">
                    <a:lumMod val="50000"/>
                    <a:lumOff val="50000"/>
                  </a:schemeClr>
                </a:solidFill>
              </a:rPr>
              <a:t>DVEŘNÍ ZÁVĚSY 100° PRO NALOŽENÉ DVEŘE,  </a:t>
            </a:r>
            <a:r>
              <a:rPr lang="pt-BR" dirty="0">
                <a:solidFill>
                  <a:schemeClr val="tx1">
                    <a:lumMod val="50000"/>
                    <a:lumOff val="50000"/>
                  </a:schemeClr>
                </a:solidFill>
              </a:rPr>
              <a:t>S KLIPOVOU TECHNIKOU A INTEGROVANÝM TLUMENÍM</a:t>
            </a:r>
            <a:r>
              <a:rPr lang="cs-CZ" dirty="0">
                <a:solidFill>
                  <a:schemeClr val="tx1">
                    <a:lumMod val="50000"/>
                    <a:lumOff val="50000"/>
                  </a:schemeClr>
                </a:solidFill>
              </a:rPr>
              <a:t>, </a:t>
            </a:r>
            <a:endParaRPr lang="cs-CZ" dirty="0"/>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754326"/>
          </a:xfrm>
          <a:prstGeom prst="rect">
            <a:avLst/>
          </a:prstGeom>
          <a:noFill/>
        </p:spPr>
        <p:txBody>
          <a:bodyPr wrap="square">
            <a:spAutoFit/>
          </a:bodyPr>
          <a:lstStyle/>
          <a:p>
            <a:r>
              <a:rPr lang="cs-CZ" sz="1200" dirty="0">
                <a:solidFill>
                  <a:schemeClr val="tx1">
                    <a:lumMod val="50000"/>
                    <a:lumOff val="50000"/>
                  </a:schemeClr>
                </a:solidFill>
              </a:rPr>
              <a:t>poznámky </a:t>
            </a:r>
          </a:p>
          <a:p>
            <a:r>
              <a:rPr lang="cs-CZ" sz="12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6" name="Obrázek 5" descr="Obsah obrázku skica, kresba, Perokresba, diagram&#10;&#10;Popis byl vytvořen automaticky">
            <a:extLst>
              <a:ext uri="{FF2B5EF4-FFF2-40B4-BE49-F238E27FC236}">
                <a16:creationId xmlns:a16="http://schemas.microsoft.com/office/drawing/2014/main" id="{E4675506-97E9-E129-9E19-56E8CADBFD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8573" y="7302463"/>
            <a:ext cx="3621767" cy="2501670"/>
          </a:xfrm>
          <a:prstGeom prst="rect">
            <a:avLst/>
          </a:prstGeom>
        </p:spPr>
      </p:pic>
      <p:sp>
        <p:nvSpPr>
          <p:cNvPr id="11" name="TextovéPole 10">
            <a:extLst>
              <a:ext uri="{FF2B5EF4-FFF2-40B4-BE49-F238E27FC236}">
                <a16:creationId xmlns:a16="http://schemas.microsoft.com/office/drawing/2014/main" id="{0EF79DDE-C6DF-9A4C-CF06-23E3B401BDCE}"/>
              </a:ext>
            </a:extLst>
          </p:cNvPr>
          <p:cNvSpPr txBox="1"/>
          <p:nvPr/>
        </p:nvSpPr>
        <p:spPr>
          <a:xfrm>
            <a:off x="7700384" y="7450684"/>
            <a:ext cx="2975662" cy="307777"/>
          </a:xfrm>
          <a:prstGeom prst="rect">
            <a:avLst/>
          </a:prstGeom>
          <a:noFill/>
        </p:spPr>
        <p:txBody>
          <a:bodyPr wrap="square" rtlCol="0">
            <a:spAutoFit/>
          </a:bodyPr>
          <a:lstStyle/>
          <a:p>
            <a:r>
              <a:rPr lang="cs-CZ" sz="1400" dirty="0">
                <a:solidFill>
                  <a:schemeClr val="accent2">
                    <a:lumMod val="50000"/>
                  </a:schemeClr>
                </a:solidFill>
              </a:rPr>
              <a:t>ÚCHYTKA</a:t>
            </a:r>
          </a:p>
        </p:txBody>
      </p:sp>
      <p:cxnSp>
        <p:nvCxnSpPr>
          <p:cNvPr id="4" name="Přímá spojnice 3">
            <a:extLst>
              <a:ext uri="{FF2B5EF4-FFF2-40B4-BE49-F238E27FC236}">
                <a16:creationId xmlns:a16="http://schemas.microsoft.com/office/drawing/2014/main" id="{4472A237-4CDD-4CA6-8FEA-5AC9DCD89CCF}"/>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1FB21373-E586-B686-6C1A-BEE4A9DB9D1B}"/>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0" name="Přímá spojnice 19">
            <a:extLst>
              <a:ext uri="{FF2B5EF4-FFF2-40B4-BE49-F238E27FC236}">
                <a16:creationId xmlns:a16="http://schemas.microsoft.com/office/drawing/2014/main" id="{7DB20C24-0581-DD37-1F25-20A1E03E34AB}"/>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3" name="TextovéPole 22">
            <a:extLst>
              <a:ext uri="{FF2B5EF4-FFF2-40B4-BE49-F238E27FC236}">
                <a16:creationId xmlns:a16="http://schemas.microsoft.com/office/drawing/2014/main" id="{CD5C214F-A710-5AF3-CE95-142FA61D5852}"/>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4" name="Přímá spojnice 23">
            <a:extLst>
              <a:ext uri="{FF2B5EF4-FFF2-40B4-BE49-F238E27FC236}">
                <a16:creationId xmlns:a16="http://schemas.microsoft.com/office/drawing/2014/main" id="{A955C8F7-6C10-BF1F-009D-80C9CD52F87E}"/>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Přímá spojnice 24">
            <a:extLst>
              <a:ext uri="{FF2B5EF4-FFF2-40B4-BE49-F238E27FC236}">
                <a16:creationId xmlns:a16="http://schemas.microsoft.com/office/drawing/2014/main" id="{DEAC8069-867E-544C-4F4E-5A0ABA1D76A9}"/>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Přímá spojnice 25">
            <a:extLst>
              <a:ext uri="{FF2B5EF4-FFF2-40B4-BE49-F238E27FC236}">
                <a16:creationId xmlns:a16="http://schemas.microsoft.com/office/drawing/2014/main" id="{0A16C2E0-5A05-A5A7-5988-DF9388E8D132}"/>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9" name="TextovéPole 28">
            <a:extLst>
              <a:ext uri="{FF2B5EF4-FFF2-40B4-BE49-F238E27FC236}">
                <a16:creationId xmlns:a16="http://schemas.microsoft.com/office/drawing/2014/main" id="{2BBC9E4C-D5C1-D007-5B3D-C8CB48F464DF}"/>
              </a:ext>
            </a:extLst>
          </p:cNvPr>
          <p:cNvSpPr txBox="1"/>
          <p:nvPr/>
        </p:nvSpPr>
        <p:spPr>
          <a:xfrm>
            <a:off x="10060102" y="8857661"/>
            <a:ext cx="4130040" cy="261610"/>
          </a:xfrm>
          <a:prstGeom prst="rect">
            <a:avLst/>
          </a:prstGeom>
          <a:noFill/>
        </p:spPr>
        <p:txBody>
          <a:bodyPr wrap="square" rtlCol="0">
            <a:spAutoFit/>
          </a:bodyPr>
          <a:lstStyle/>
          <a:p>
            <a:r>
              <a:rPr lang="cs-CZ" sz="1100" b="1" dirty="0"/>
              <a:t>SKŘÍŇ POLICOVÁ NÍZKÁ,  POLOŽKA Č. : 41008 O</a:t>
            </a:r>
          </a:p>
        </p:txBody>
      </p:sp>
      <p:sp>
        <p:nvSpPr>
          <p:cNvPr id="30" name="TextovéPole 29">
            <a:extLst>
              <a:ext uri="{FF2B5EF4-FFF2-40B4-BE49-F238E27FC236}">
                <a16:creationId xmlns:a16="http://schemas.microsoft.com/office/drawing/2014/main" id="{B157955F-8EDE-5111-1296-EAD3F6D91335}"/>
              </a:ext>
            </a:extLst>
          </p:cNvPr>
          <p:cNvSpPr txBox="1"/>
          <p:nvPr/>
        </p:nvSpPr>
        <p:spPr>
          <a:xfrm>
            <a:off x="10088880" y="9164577"/>
            <a:ext cx="4219155" cy="261610"/>
          </a:xfrm>
          <a:prstGeom prst="rect">
            <a:avLst/>
          </a:prstGeom>
          <a:noFill/>
        </p:spPr>
        <p:txBody>
          <a:bodyPr wrap="square" rtlCol="0">
            <a:spAutoFit/>
          </a:bodyPr>
          <a:lstStyle/>
          <a:p>
            <a:r>
              <a:rPr lang="cs-CZ" sz="1100" dirty="0"/>
              <a:t>UMÍSTĚNÍ: LOGOPEDIE 1.32</a:t>
            </a:r>
            <a:endParaRPr lang="cs-CZ" sz="1100" dirty="0">
              <a:solidFill>
                <a:srgbClr val="FF0000"/>
              </a:solidFill>
            </a:endParaRPr>
          </a:p>
        </p:txBody>
      </p:sp>
      <p:cxnSp>
        <p:nvCxnSpPr>
          <p:cNvPr id="31" name="Přímá spojnice 30">
            <a:extLst>
              <a:ext uri="{FF2B5EF4-FFF2-40B4-BE49-F238E27FC236}">
                <a16:creationId xmlns:a16="http://schemas.microsoft.com/office/drawing/2014/main" id="{A02D7233-6FB9-ADB2-65C4-8366A7EC494D}"/>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2" name="TextovéPole 31">
            <a:extLst>
              <a:ext uri="{FF2B5EF4-FFF2-40B4-BE49-F238E27FC236}">
                <a16:creationId xmlns:a16="http://schemas.microsoft.com/office/drawing/2014/main" id="{B3F43C86-FC96-7626-7712-A8C6C1E0EBC5}"/>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623626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7" name="Obrázek 36">
            <a:extLst>
              <a:ext uri="{FF2B5EF4-FFF2-40B4-BE49-F238E27FC236}">
                <a16:creationId xmlns:a16="http://schemas.microsoft.com/office/drawing/2014/main" id="{6659FC3F-5F72-92A0-1501-2616FA7760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6305" y="2390503"/>
            <a:ext cx="2487699" cy="3984118"/>
          </a:xfrm>
          <a:prstGeom prst="rect">
            <a:avLst/>
          </a:prstGeom>
        </p:spPr>
      </p:pic>
      <p:pic>
        <p:nvPicPr>
          <p:cNvPr id="35" name="Obrázek 34">
            <a:extLst>
              <a:ext uri="{FF2B5EF4-FFF2-40B4-BE49-F238E27FC236}">
                <a16:creationId xmlns:a16="http://schemas.microsoft.com/office/drawing/2014/main" id="{C6C40D4B-F28B-3984-7362-6BFB2137AD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61" y="-32251"/>
            <a:ext cx="7011671" cy="10439400"/>
          </a:xfrm>
          <a:prstGeom prst="rect">
            <a:avLst/>
          </a:prstGeom>
        </p:spPr>
      </p:pic>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889" y="0"/>
            <a:ext cx="15115571" cy="10439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ovéPole 20">
            <a:extLst>
              <a:ext uri="{FF2B5EF4-FFF2-40B4-BE49-F238E27FC236}">
                <a16:creationId xmlns:a16="http://schemas.microsoft.com/office/drawing/2014/main" id="{5E39D6E2-66DE-ADFE-9E5F-F874C3D52ADD}"/>
              </a:ext>
            </a:extLst>
          </p:cNvPr>
          <p:cNvSpPr txBox="1"/>
          <p:nvPr/>
        </p:nvSpPr>
        <p:spPr>
          <a:xfrm>
            <a:off x="1681055" y="926958"/>
            <a:ext cx="6936472" cy="646331"/>
          </a:xfrm>
          <a:prstGeom prst="rect">
            <a:avLst/>
          </a:prstGeom>
          <a:noFill/>
        </p:spPr>
        <p:txBody>
          <a:bodyPr wrap="square" rtlCol="0">
            <a:spAutoFit/>
          </a:bodyPr>
          <a:lstStyle/>
          <a:p>
            <a:r>
              <a:rPr lang="cs-CZ" dirty="0">
                <a:solidFill>
                  <a:schemeClr val="accent2">
                    <a:lumMod val="50000"/>
                  </a:schemeClr>
                </a:solidFill>
              </a:rPr>
              <a:t>SKŘÍŇ POLICOVÁ VYSOKÁ DĚLENÁ</a:t>
            </a:r>
          </a:p>
          <a:p>
            <a:r>
              <a:rPr lang="cs-CZ" dirty="0">
                <a:solidFill>
                  <a:schemeClr val="accent2">
                    <a:lumMod val="50000"/>
                  </a:schemeClr>
                </a:solidFill>
              </a:rPr>
              <a:t>POLOŽKA Č.  41009 O</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2492990"/>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dirty="0">
                <a:solidFill>
                  <a:schemeClr val="tx1">
                    <a:lumMod val="50000"/>
                    <a:lumOff val="50000"/>
                  </a:schemeClr>
                </a:solidFill>
              </a:rPr>
              <a:t>POPIS</a:t>
            </a:r>
          </a:p>
          <a:p>
            <a:r>
              <a:rPr lang="cs-CZ" dirty="0">
                <a:solidFill>
                  <a:schemeClr val="tx1">
                    <a:lumMod val="50000"/>
                    <a:lumOff val="50000"/>
                  </a:schemeClr>
                </a:solidFill>
              </a:rPr>
              <a:t>ZÁVĚSNÁ SKŘÍŇ 80X185X40 CM, </a:t>
            </a:r>
          </a:p>
          <a:p>
            <a:r>
              <a:rPr lang="cs-CZ" dirty="0">
                <a:solidFill>
                  <a:schemeClr val="tx1">
                    <a:lumMod val="50000"/>
                    <a:lumOff val="50000"/>
                  </a:schemeClr>
                </a:solidFill>
              </a:rPr>
              <a:t>DVÍŘKA OTEVÍRAVÁ, 4X Š.44CM, </a:t>
            </a:r>
          </a:p>
          <a:p>
            <a:r>
              <a:rPr lang="cs-CZ" dirty="0">
                <a:solidFill>
                  <a:schemeClr val="tx1">
                    <a:lumMod val="50000"/>
                    <a:lumOff val="50000"/>
                  </a:schemeClr>
                </a:solidFill>
              </a:rPr>
              <a:t>VÝŠKA ZAVĚŠENÍ SKŘÍNĚ 15 CM N.Č.P., </a:t>
            </a:r>
          </a:p>
          <a:p>
            <a:r>
              <a:rPr lang="cs-CZ" dirty="0">
                <a:solidFill>
                  <a:schemeClr val="tx1">
                    <a:lumMod val="50000"/>
                    <a:lumOff val="50000"/>
                  </a:schemeClr>
                </a:solidFill>
              </a:rPr>
              <a:t>MATERIÁL LTD TL. 18MM, DEKOR PŘÍRODNÍ DUB, POVRCH ST10, </a:t>
            </a:r>
          </a:p>
          <a:p>
            <a:r>
              <a:rPr lang="cs-CZ" dirty="0">
                <a:solidFill>
                  <a:schemeClr val="tx1">
                    <a:lumMod val="50000"/>
                    <a:lumOff val="50000"/>
                  </a:schemeClr>
                </a:solidFill>
              </a:rPr>
              <a:t>HRANA NA DVÍŘKÁCH ABS 2MM.</a:t>
            </a:r>
          </a:p>
          <a:p>
            <a:r>
              <a:rPr lang="cs-CZ" dirty="0">
                <a:solidFill>
                  <a:schemeClr val="tx1">
                    <a:lumMod val="50000"/>
                    <a:lumOff val="50000"/>
                  </a:schemeClr>
                </a:solidFill>
              </a:rPr>
              <a:t>POLICE 8KS, VÝŠKOVĚ STAVITELNÉ (V KROKU 25MM)</a:t>
            </a:r>
          </a:p>
          <a:p>
            <a:r>
              <a:rPr lang="cs-CZ" dirty="0">
                <a:solidFill>
                  <a:schemeClr val="tx1">
                    <a:lumMod val="50000"/>
                    <a:lumOff val="50000"/>
                  </a:schemeClr>
                </a:solidFill>
              </a:rPr>
              <a:t>ÚCHYTKY 4KS, DL.168MM, HL. 36 / 27MM, V. 15MM,</a:t>
            </a:r>
          </a:p>
          <a:p>
            <a:r>
              <a:rPr lang="cs-CZ" dirty="0">
                <a:solidFill>
                  <a:schemeClr val="tx1">
                    <a:lumMod val="50000"/>
                    <a:lumOff val="50000"/>
                  </a:schemeClr>
                </a:solidFill>
              </a:rPr>
              <a:t>UMÍSTĚNÉ NA SVISLÉ A VODOROVNÉ HRANĚ DVEŘÍ, BARVA ČERNÁ MATNÁ.</a:t>
            </a:r>
            <a:br>
              <a:rPr lang="en-US" dirty="0">
                <a:solidFill>
                  <a:schemeClr val="tx1">
                    <a:lumMod val="50000"/>
                    <a:lumOff val="50000"/>
                  </a:schemeClr>
                </a:solidFill>
                <a:hlinkClick r:id="rId5">
                  <a:extLst>
                    <a:ext uri="{A12FA001-AC4F-418D-AE19-62706E023703}">
                      <ahyp:hlinkClr xmlns:ahyp="http://schemas.microsoft.com/office/drawing/2018/hyperlinkcolor" val="tx"/>
                    </a:ext>
                  </a:extLst>
                </a:hlinkClick>
              </a:rPr>
            </a:br>
            <a:r>
              <a:rPr lang="cs-CZ" dirty="0">
                <a:solidFill>
                  <a:schemeClr val="tx1">
                    <a:lumMod val="50000"/>
                    <a:lumOff val="50000"/>
                  </a:schemeClr>
                </a:solidFill>
              </a:rPr>
              <a:t>DVEŘNÍ ZÁVĚSY 100° PRO NALOŽENÉ DVEŘE,  </a:t>
            </a:r>
            <a:r>
              <a:rPr lang="pt-BR" dirty="0">
                <a:solidFill>
                  <a:schemeClr val="tx1">
                    <a:lumMod val="50000"/>
                    <a:lumOff val="50000"/>
                  </a:schemeClr>
                </a:solidFill>
              </a:rPr>
              <a:t>S KLIPOVOU TECHNIKOU A INTEGROVANÝM TLUMENÍM</a:t>
            </a:r>
            <a:endParaRPr lang="cs-CZ" dirty="0"/>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754326"/>
          </a:xfrm>
          <a:prstGeom prst="rect">
            <a:avLst/>
          </a:prstGeom>
          <a:noFill/>
        </p:spPr>
        <p:txBody>
          <a:bodyPr wrap="square">
            <a:spAutoFit/>
          </a:bodyPr>
          <a:lstStyle/>
          <a:p>
            <a:r>
              <a:rPr lang="cs-CZ" sz="1200" dirty="0">
                <a:solidFill>
                  <a:schemeClr val="tx1">
                    <a:lumMod val="50000"/>
                    <a:lumOff val="50000"/>
                  </a:schemeClr>
                </a:solidFill>
              </a:rPr>
              <a:t>poznámky </a:t>
            </a:r>
          </a:p>
          <a:p>
            <a:r>
              <a:rPr lang="cs-CZ" sz="12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6" name="Obrázek 5" descr="Obsah obrázku skica, kresba, Perokresba, diagram&#10;&#10;Popis byl vytvořen automaticky">
            <a:extLst>
              <a:ext uri="{FF2B5EF4-FFF2-40B4-BE49-F238E27FC236}">
                <a16:creationId xmlns:a16="http://schemas.microsoft.com/office/drawing/2014/main" id="{E4675506-97E9-E129-9E19-56E8CADBFD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8573" y="7302463"/>
            <a:ext cx="3621767" cy="2501670"/>
          </a:xfrm>
          <a:prstGeom prst="rect">
            <a:avLst/>
          </a:prstGeom>
        </p:spPr>
      </p:pic>
      <p:sp>
        <p:nvSpPr>
          <p:cNvPr id="11" name="TextovéPole 10">
            <a:extLst>
              <a:ext uri="{FF2B5EF4-FFF2-40B4-BE49-F238E27FC236}">
                <a16:creationId xmlns:a16="http://schemas.microsoft.com/office/drawing/2014/main" id="{0EF79DDE-C6DF-9A4C-CF06-23E3B401BDCE}"/>
              </a:ext>
            </a:extLst>
          </p:cNvPr>
          <p:cNvSpPr txBox="1"/>
          <p:nvPr/>
        </p:nvSpPr>
        <p:spPr>
          <a:xfrm>
            <a:off x="7700384" y="7450684"/>
            <a:ext cx="2975662" cy="307777"/>
          </a:xfrm>
          <a:prstGeom prst="rect">
            <a:avLst/>
          </a:prstGeom>
          <a:noFill/>
        </p:spPr>
        <p:txBody>
          <a:bodyPr wrap="square" rtlCol="0">
            <a:spAutoFit/>
          </a:bodyPr>
          <a:lstStyle/>
          <a:p>
            <a:r>
              <a:rPr lang="cs-CZ" sz="1400" dirty="0">
                <a:solidFill>
                  <a:schemeClr val="accent2">
                    <a:lumMod val="50000"/>
                  </a:schemeClr>
                </a:solidFill>
              </a:rPr>
              <a:t>ÚCHYTKA</a:t>
            </a:r>
          </a:p>
        </p:txBody>
      </p:sp>
      <p:cxnSp>
        <p:nvCxnSpPr>
          <p:cNvPr id="4" name="Přímá spojnice 3">
            <a:extLst>
              <a:ext uri="{FF2B5EF4-FFF2-40B4-BE49-F238E27FC236}">
                <a16:creationId xmlns:a16="http://schemas.microsoft.com/office/drawing/2014/main" id="{5C195C50-7649-0CCF-5370-108AA0CDDF9D}"/>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D374C2FA-43A7-2C9B-82C3-F35EA86B9449}"/>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Přímá spojnice 22">
            <a:extLst>
              <a:ext uri="{FF2B5EF4-FFF2-40B4-BE49-F238E27FC236}">
                <a16:creationId xmlns:a16="http://schemas.microsoft.com/office/drawing/2014/main" id="{00272AC5-8F96-5A84-BC35-022D6765832C}"/>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4" name="TextovéPole 23">
            <a:extLst>
              <a:ext uri="{FF2B5EF4-FFF2-40B4-BE49-F238E27FC236}">
                <a16:creationId xmlns:a16="http://schemas.microsoft.com/office/drawing/2014/main" id="{8396ACED-D488-7ABD-5F18-50ECF698ADE4}"/>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5" name="Přímá spojnice 24">
            <a:extLst>
              <a:ext uri="{FF2B5EF4-FFF2-40B4-BE49-F238E27FC236}">
                <a16:creationId xmlns:a16="http://schemas.microsoft.com/office/drawing/2014/main" id="{BFF09DCC-B85D-D9DF-E50D-8050D56D0FAE}"/>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Přímá spojnice 25">
            <a:extLst>
              <a:ext uri="{FF2B5EF4-FFF2-40B4-BE49-F238E27FC236}">
                <a16:creationId xmlns:a16="http://schemas.microsoft.com/office/drawing/2014/main" id="{B858984C-DF95-2C6A-379E-182626A11F65}"/>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Přímá spojnice 27">
            <a:extLst>
              <a:ext uri="{FF2B5EF4-FFF2-40B4-BE49-F238E27FC236}">
                <a16:creationId xmlns:a16="http://schemas.microsoft.com/office/drawing/2014/main" id="{764AC78A-DF84-BAD7-7855-B3E0740443BB}"/>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9" name="TextovéPole 28">
            <a:extLst>
              <a:ext uri="{FF2B5EF4-FFF2-40B4-BE49-F238E27FC236}">
                <a16:creationId xmlns:a16="http://schemas.microsoft.com/office/drawing/2014/main" id="{D32C58D6-C74C-59E8-AC02-FFB2BF41ACF2}"/>
              </a:ext>
            </a:extLst>
          </p:cNvPr>
          <p:cNvSpPr txBox="1"/>
          <p:nvPr/>
        </p:nvSpPr>
        <p:spPr>
          <a:xfrm>
            <a:off x="10060102" y="8857661"/>
            <a:ext cx="4130040" cy="261610"/>
          </a:xfrm>
          <a:prstGeom prst="rect">
            <a:avLst/>
          </a:prstGeom>
          <a:noFill/>
        </p:spPr>
        <p:txBody>
          <a:bodyPr wrap="square" rtlCol="0">
            <a:spAutoFit/>
          </a:bodyPr>
          <a:lstStyle/>
          <a:p>
            <a:r>
              <a:rPr lang="cs-CZ" sz="1100" b="1" dirty="0"/>
              <a:t>SKŘÍŇ POLICOVÁ VYSOKÁ DĚLENÁ,  POLOŽKA Č. : 41009 O</a:t>
            </a:r>
          </a:p>
        </p:txBody>
      </p:sp>
      <p:sp>
        <p:nvSpPr>
          <p:cNvPr id="30" name="TextovéPole 29">
            <a:extLst>
              <a:ext uri="{FF2B5EF4-FFF2-40B4-BE49-F238E27FC236}">
                <a16:creationId xmlns:a16="http://schemas.microsoft.com/office/drawing/2014/main" id="{ADE87B50-6D0F-093C-0C68-ACF22262E331}"/>
              </a:ext>
            </a:extLst>
          </p:cNvPr>
          <p:cNvSpPr txBox="1"/>
          <p:nvPr/>
        </p:nvSpPr>
        <p:spPr>
          <a:xfrm>
            <a:off x="10088880" y="9164577"/>
            <a:ext cx="4219155" cy="261610"/>
          </a:xfrm>
          <a:prstGeom prst="rect">
            <a:avLst/>
          </a:prstGeom>
          <a:noFill/>
        </p:spPr>
        <p:txBody>
          <a:bodyPr wrap="square" rtlCol="0">
            <a:spAutoFit/>
          </a:bodyPr>
          <a:lstStyle/>
          <a:p>
            <a:r>
              <a:rPr lang="cs-CZ" sz="1100" dirty="0"/>
              <a:t>UMÍSTĚNÍ: LOGOPEDIE 1.33</a:t>
            </a:r>
            <a:endParaRPr lang="cs-CZ" sz="1100" dirty="0">
              <a:solidFill>
                <a:srgbClr val="FF0000"/>
              </a:solidFill>
            </a:endParaRPr>
          </a:p>
        </p:txBody>
      </p:sp>
      <p:cxnSp>
        <p:nvCxnSpPr>
          <p:cNvPr id="31" name="Přímá spojnice 30">
            <a:extLst>
              <a:ext uri="{FF2B5EF4-FFF2-40B4-BE49-F238E27FC236}">
                <a16:creationId xmlns:a16="http://schemas.microsoft.com/office/drawing/2014/main" id="{659558AD-756C-2046-9ABE-3757E5340C49}"/>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8" name="TextovéPole 37">
            <a:extLst>
              <a:ext uri="{FF2B5EF4-FFF2-40B4-BE49-F238E27FC236}">
                <a16:creationId xmlns:a16="http://schemas.microsoft.com/office/drawing/2014/main" id="{EA3D7F03-0C7F-9138-A331-F2E6F7092CF0}"/>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3120585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Obrázek 19">
            <a:extLst>
              <a:ext uri="{FF2B5EF4-FFF2-40B4-BE49-F238E27FC236}">
                <a16:creationId xmlns:a16="http://schemas.microsoft.com/office/drawing/2014/main" id="{4F8D403B-D92E-B353-F4DC-36CF7B722B30}"/>
              </a:ext>
            </a:extLst>
          </p:cNvPr>
          <p:cNvPicPr>
            <a:picLocks noChangeAspect="1"/>
          </p:cNvPicPr>
          <p:nvPr/>
        </p:nvPicPr>
        <p:blipFill rotWithShape="1">
          <a:blip r:embed="rId3">
            <a:extLst>
              <a:ext uri="{28A0092B-C50C-407E-A947-70E740481C1C}">
                <a14:useLocalDpi xmlns:a14="http://schemas.microsoft.com/office/drawing/2010/main" val="0"/>
              </a:ext>
            </a:extLst>
          </a:blip>
          <a:srcRect l="11829" t="19077" r="47435" b="22534"/>
          <a:stretch/>
        </p:blipFill>
        <p:spPr>
          <a:xfrm>
            <a:off x="641351" y="2074514"/>
            <a:ext cx="6012567" cy="6095498"/>
          </a:xfrm>
          <a:prstGeom prst="rect">
            <a:avLst/>
          </a:prstGeom>
        </p:spPr>
      </p:pic>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889" y="0"/>
            <a:ext cx="15115571" cy="10439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ovéPole 20">
            <a:extLst>
              <a:ext uri="{FF2B5EF4-FFF2-40B4-BE49-F238E27FC236}">
                <a16:creationId xmlns:a16="http://schemas.microsoft.com/office/drawing/2014/main" id="{5E39D6E2-66DE-ADFE-9E5F-F874C3D52ADD}"/>
              </a:ext>
            </a:extLst>
          </p:cNvPr>
          <p:cNvSpPr txBox="1"/>
          <p:nvPr/>
        </p:nvSpPr>
        <p:spPr>
          <a:xfrm>
            <a:off x="1417613" y="1024596"/>
            <a:ext cx="5052460" cy="646331"/>
          </a:xfrm>
          <a:prstGeom prst="rect">
            <a:avLst/>
          </a:prstGeom>
          <a:noFill/>
        </p:spPr>
        <p:txBody>
          <a:bodyPr wrap="square" rtlCol="0">
            <a:spAutoFit/>
          </a:bodyPr>
          <a:lstStyle/>
          <a:p>
            <a:r>
              <a:rPr lang="cs-CZ" dirty="0">
                <a:solidFill>
                  <a:schemeClr val="accent2">
                    <a:lumMod val="50000"/>
                  </a:schemeClr>
                </a:solidFill>
              </a:rPr>
              <a:t>SKŘÍŇ POLICOVÁ NÍZKÁ </a:t>
            </a:r>
          </a:p>
          <a:p>
            <a:r>
              <a:rPr lang="cs-CZ" dirty="0">
                <a:solidFill>
                  <a:schemeClr val="accent2">
                    <a:lumMod val="50000"/>
                  </a:schemeClr>
                </a:solidFill>
              </a:rPr>
              <a:t>POLOŽKA Č. 41010 O  </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9961016" y="1006931"/>
            <a:ext cx="4257904" cy="1954381"/>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r>
              <a:rPr lang="cs-CZ" sz="1100" dirty="0">
                <a:solidFill>
                  <a:schemeClr val="tx1">
                    <a:lumMod val="50000"/>
                    <a:lumOff val="50000"/>
                  </a:schemeClr>
                </a:solidFill>
              </a:rPr>
              <a:t>ZÁVĚSNÁ SKŘÍŇKA 50X65X40 CM, DVÍŘKA OTEVÍRAVÁ, JEDNOKŘÍDLÁ Š.40CM, </a:t>
            </a:r>
          </a:p>
          <a:p>
            <a:r>
              <a:rPr lang="cs-CZ" sz="1100" dirty="0">
                <a:solidFill>
                  <a:schemeClr val="tx1">
                    <a:lumMod val="50000"/>
                    <a:lumOff val="50000"/>
                  </a:schemeClr>
                </a:solidFill>
              </a:rPr>
              <a:t>VÝŠKA ZAVĚŠENÍ SKŘÍNĚ 15 CM N.Č.P., </a:t>
            </a:r>
          </a:p>
          <a:p>
            <a:r>
              <a:rPr lang="cs-CZ" sz="1100" dirty="0">
                <a:solidFill>
                  <a:schemeClr val="tx1">
                    <a:lumMod val="50000"/>
                    <a:lumOff val="50000"/>
                  </a:schemeClr>
                </a:solidFill>
              </a:rPr>
              <a:t>MATERIÁL LTD TL. 18MM, DEKOR PŘÍRODNÍ DUB, POVRCH ST10, </a:t>
            </a:r>
          </a:p>
          <a:p>
            <a:r>
              <a:rPr lang="cs-CZ" sz="1100" dirty="0">
                <a:solidFill>
                  <a:schemeClr val="tx1">
                    <a:lumMod val="50000"/>
                    <a:lumOff val="50000"/>
                  </a:schemeClr>
                </a:solidFill>
              </a:rPr>
              <a:t>HRANA NA DVÍŘKÁCH ABS 2MM.</a:t>
            </a:r>
          </a:p>
          <a:p>
            <a:r>
              <a:rPr lang="cs-CZ" sz="1100" dirty="0">
                <a:solidFill>
                  <a:schemeClr val="tx1">
                    <a:lumMod val="50000"/>
                    <a:lumOff val="50000"/>
                  </a:schemeClr>
                </a:solidFill>
              </a:rPr>
              <a:t>POLICE 2KS, VÝŠKOVĚ STAVITELNÉ (V KROKU 25MM), </a:t>
            </a:r>
          </a:p>
          <a:p>
            <a:r>
              <a:rPr lang="cs-CZ" sz="1100" dirty="0">
                <a:solidFill>
                  <a:schemeClr val="tx1">
                    <a:lumMod val="50000"/>
                    <a:lumOff val="50000"/>
                  </a:schemeClr>
                </a:solidFill>
              </a:rPr>
              <a:t>ÚCHYTKA, DL.168MM, HL. 36 / 27MM, V. 15MM,</a:t>
            </a:r>
          </a:p>
          <a:p>
            <a:r>
              <a:rPr lang="cs-CZ" sz="1100" dirty="0">
                <a:solidFill>
                  <a:schemeClr val="tx1">
                    <a:lumMod val="50000"/>
                    <a:lumOff val="50000"/>
                  </a:schemeClr>
                </a:solidFill>
              </a:rPr>
              <a:t>UMÍSTĚNÉ NA HORNÍ HRANĚ DVEŘÍ, BARVA ČERNÁ MATNÁ.</a:t>
            </a:r>
            <a:br>
              <a:rPr lang="en-US" sz="1100" dirty="0">
                <a:solidFill>
                  <a:schemeClr val="tx1">
                    <a:lumMod val="50000"/>
                    <a:lumOff val="50000"/>
                  </a:schemeClr>
                </a:solidFill>
                <a:hlinkClick r:id="rId4">
                  <a:extLst>
                    <a:ext uri="{A12FA001-AC4F-418D-AE19-62706E023703}">
                      <ahyp:hlinkClr xmlns:ahyp="http://schemas.microsoft.com/office/drawing/2018/hyperlinkcolor" val="tx"/>
                    </a:ext>
                  </a:extLst>
                </a:hlinkClick>
              </a:rPr>
            </a:br>
            <a:r>
              <a:rPr lang="cs-CZ" sz="1100" dirty="0">
                <a:solidFill>
                  <a:schemeClr val="tx1">
                    <a:lumMod val="50000"/>
                    <a:lumOff val="50000"/>
                  </a:schemeClr>
                </a:solidFill>
              </a:rPr>
              <a:t>DVEŘNÍ ZÁVĚSY 100° PRO NALOŽENÉ DVEŘE,  </a:t>
            </a:r>
            <a:r>
              <a:rPr lang="pt-BR" sz="1100" dirty="0">
                <a:solidFill>
                  <a:schemeClr val="tx1">
                    <a:lumMod val="50000"/>
                    <a:lumOff val="50000"/>
                  </a:schemeClr>
                </a:solidFill>
              </a:rPr>
              <a:t>S KLIPOVOU TECHNIKOU A INTEGROVANÝM TLUMENÍM</a:t>
            </a:r>
            <a:endParaRPr lang="cs-CZ" sz="1100" dirty="0"/>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754326"/>
          </a:xfrm>
          <a:prstGeom prst="rect">
            <a:avLst/>
          </a:prstGeom>
          <a:noFill/>
        </p:spPr>
        <p:txBody>
          <a:bodyPr wrap="square">
            <a:spAutoFit/>
          </a:bodyPr>
          <a:lstStyle/>
          <a:p>
            <a:r>
              <a:rPr lang="cs-CZ" sz="1200" dirty="0">
                <a:solidFill>
                  <a:schemeClr val="tx1">
                    <a:lumMod val="50000"/>
                    <a:lumOff val="50000"/>
                  </a:schemeClr>
                </a:solidFill>
              </a:rPr>
              <a:t>poznámky </a:t>
            </a:r>
          </a:p>
          <a:p>
            <a:r>
              <a:rPr lang="cs-CZ" sz="12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6" name="Obrázek 5" descr="Obsah obrázku skica, kresba, Perokresba, diagram&#10;&#10;Popis byl vytvořen automaticky">
            <a:extLst>
              <a:ext uri="{FF2B5EF4-FFF2-40B4-BE49-F238E27FC236}">
                <a16:creationId xmlns:a16="http://schemas.microsoft.com/office/drawing/2014/main" id="{E4675506-97E9-E129-9E19-56E8CADBFD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8573" y="7302463"/>
            <a:ext cx="3621767" cy="2501670"/>
          </a:xfrm>
          <a:prstGeom prst="rect">
            <a:avLst/>
          </a:prstGeom>
        </p:spPr>
      </p:pic>
      <p:sp>
        <p:nvSpPr>
          <p:cNvPr id="11" name="TextovéPole 10">
            <a:extLst>
              <a:ext uri="{FF2B5EF4-FFF2-40B4-BE49-F238E27FC236}">
                <a16:creationId xmlns:a16="http://schemas.microsoft.com/office/drawing/2014/main" id="{0EF79DDE-C6DF-9A4C-CF06-23E3B401BDCE}"/>
              </a:ext>
            </a:extLst>
          </p:cNvPr>
          <p:cNvSpPr txBox="1"/>
          <p:nvPr/>
        </p:nvSpPr>
        <p:spPr>
          <a:xfrm>
            <a:off x="7700384" y="7450684"/>
            <a:ext cx="2975662" cy="307777"/>
          </a:xfrm>
          <a:prstGeom prst="rect">
            <a:avLst/>
          </a:prstGeom>
          <a:noFill/>
        </p:spPr>
        <p:txBody>
          <a:bodyPr wrap="square" rtlCol="0">
            <a:spAutoFit/>
          </a:bodyPr>
          <a:lstStyle/>
          <a:p>
            <a:r>
              <a:rPr lang="cs-CZ" sz="1400" dirty="0">
                <a:solidFill>
                  <a:schemeClr val="accent2">
                    <a:lumMod val="50000"/>
                  </a:schemeClr>
                </a:solidFill>
              </a:rPr>
              <a:t>ÚCHYTKA</a:t>
            </a:r>
          </a:p>
        </p:txBody>
      </p:sp>
      <p:pic>
        <p:nvPicPr>
          <p:cNvPr id="23" name="Obrázek 22">
            <a:extLst>
              <a:ext uri="{FF2B5EF4-FFF2-40B4-BE49-F238E27FC236}">
                <a16:creationId xmlns:a16="http://schemas.microsoft.com/office/drawing/2014/main" id="{054ED281-4DCB-479B-29A0-225272DDF8D4}"/>
              </a:ext>
            </a:extLst>
          </p:cNvPr>
          <p:cNvPicPr>
            <a:picLocks noChangeAspect="1"/>
          </p:cNvPicPr>
          <p:nvPr/>
        </p:nvPicPr>
        <p:blipFill rotWithShape="1">
          <a:blip r:embed="rId3">
            <a:extLst>
              <a:ext uri="{28A0092B-C50C-407E-A947-70E740481C1C}">
                <a14:useLocalDpi xmlns:a14="http://schemas.microsoft.com/office/drawing/2010/main" val="0"/>
              </a:ext>
            </a:extLst>
          </a:blip>
          <a:srcRect l="55900" t="49649" r="23025" b="20630"/>
          <a:stretch/>
        </p:blipFill>
        <p:spPr>
          <a:xfrm>
            <a:off x="10991850" y="3939759"/>
            <a:ext cx="1680672" cy="1676400"/>
          </a:xfrm>
          <a:prstGeom prst="rect">
            <a:avLst/>
          </a:prstGeom>
        </p:spPr>
      </p:pic>
      <p:cxnSp>
        <p:nvCxnSpPr>
          <p:cNvPr id="14" name="Přímá spojnice 13">
            <a:extLst>
              <a:ext uri="{FF2B5EF4-FFF2-40B4-BE49-F238E27FC236}">
                <a16:creationId xmlns:a16="http://schemas.microsoft.com/office/drawing/2014/main" id="{7AA2E167-DF3D-60B2-9390-C702E33E861E}"/>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59D8AB03-B0A7-7DB7-EFB1-16769658E96C}"/>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Přímá spojnice 23">
            <a:extLst>
              <a:ext uri="{FF2B5EF4-FFF2-40B4-BE49-F238E27FC236}">
                <a16:creationId xmlns:a16="http://schemas.microsoft.com/office/drawing/2014/main" id="{979C529E-9B1B-3D7A-0DAA-6243F7CFFDB3}"/>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5" name="TextovéPole 24">
            <a:extLst>
              <a:ext uri="{FF2B5EF4-FFF2-40B4-BE49-F238E27FC236}">
                <a16:creationId xmlns:a16="http://schemas.microsoft.com/office/drawing/2014/main" id="{313C9D6F-9F31-958E-60FF-CD9373E49DCF}"/>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6" name="Přímá spojnice 25">
            <a:extLst>
              <a:ext uri="{FF2B5EF4-FFF2-40B4-BE49-F238E27FC236}">
                <a16:creationId xmlns:a16="http://schemas.microsoft.com/office/drawing/2014/main" id="{10F38F01-EECB-580D-8E2B-6B0D1CE86782}"/>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Přímá spojnice 27">
            <a:extLst>
              <a:ext uri="{FF2B5EF4-FFF2-40B4-BE49-F238E27FC236}">
                <a16:creationId xmlns:a16="http://schemas.microsoft.com/office/drawing/2014/main" id="{44DA78C2-AEC5-135E-37D2-62A1B9334C43}"/>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Přímá spojnice 28">
            <a:extLst>
              <a:ext uri="{FF2B5EF4-FFF2-40B4-BE49-F238E27FC236}">
                <a16:creationId xmlns:a16="http://schemas.microsoft.com/office/drawing/2014/main" id="{9046CEC4-2898-8851-F75B-768E973FBFCD}"/>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0" name="TextovéPole 29">
            <a:extLst>
              <a:ext uri="{FF2B5EF4-FFF2-40B4-BE49-F238E27FC236}">
                <a16:creationId xmlns:a16="http://schemas.microsoft.com/office/drawing/2014/main" id="{86C1928F-C75E-B22E-9E69-3C88637D5699}"/>
              </a:ext>
            </a:extLst>
          </p:cNvPr>
          <p:cNvSpPr txBox="1"/>
          <p:nvPr/>
        </p:nvSpPr>
        <p:spPr>
          <a:xfrm>
            <a:off x="10060102" y="8857661"/>
            <a:ext cx="4130040" cy="261610"/>
          </a:xfrm>
          <a:prstGeom prst="rect">
            <a:avLst/>
          </a:prstGeom>
          <a:noFill/>
        </p:spPr>
        <p:txBody>
          <a:bodyPr wrap="square" rtlCol="0">
            <a:spAutoFit/>
          </a:bodyPr>
          <a:lstStyle/>
          <a:p>
            <a:r>
              <a:rPr lang="cs-CZ" sz="1100" b="1" dirty="0"/>
              <a:t>SKŘÍŇ POLICOVÁ NÍZKÁ,  POLOŽKA Č. : 41010 O</a:t>
            </a:r>
          </a:p>
        </p:txBody>
      </p:sp>
      <p:sp>
        <p:nvSpPr>
          <p:cNvPr id="31" name="TextovéPole 30">
            <a:extLst>
              <a:ext uri="{FF2B5EF4-FFF2-40B4-BE49-F238E27FC236}">
                <a16:creationId xmlns:a16="http://schemas.microsoft.com/office/drawing/2014/main" id="{3C0BCE1B-ACFC-0F3B-06BE-C77F35125D57}"/>
              </a:ext>
            </a:extLst>
          </p:cNvPr>
          <p:cNvSpPr txBox="1"/>
          <p:nvPr/>
        </p:nvSpPr>
        <p:spPr>
          <a:xfrm>
            <a:off x="10088880" y="9164577"/>
            <a:ext cx="4219155" cy="261610"/>
          </a:xfrm>
          <a:prstGeom prst="rect">
            <a:avLst/>
          </a:prstGeom>
          <a:noFill/>
        </p:spPr>
        <p:txBody>
          <a:bodyPr wrap="square" rtlCol="0">
            <a:spAutoFit/>
          </a:bodyPr>
          <a:lstStyle/>
          <a:p>
            <a:r>
              <a:rPr lang="cs-CZ" sz="1100" dirty="0"/>
              <a:t>UMÍSTĚNÍ: LÉKAŘSKÝ POKOJ  2.25</a:t>
            </a:r>
            <a:endParaRPr lang="cs-CZ" sz="1100" dirty="0">
              <a:solidFill>
                <a:srgbClr val="FF0000"/>
              </a:solidFill>
            </a:endParaRPr>
          </a:p>
        </p:txBody>
      </p:sp>
      <p:cxnSp>
        <p:nvCxnSpPr>
          <p:cNvPr id="32" name="Přímá spojnice 31">
            <a:extLst>
              <a:ext uri="{FF2B5EF4-FFF2-40B4-BE49-F238E27FC236}">
                <a16:creationId xmlns:a16="http://schemas.microsoft.com/office/drawing/2014/main" id="{F896C73E-E33B-3BBC-51E6-39E5780D1F94}"/>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3" name="TextovéPole 32">
            <a:extLst>
              <a:ext uri="{FF2B5EF4-FFF2-40B4-BE49-F238E27FC236}">
                <a16:creationId xmlns:a16="http://schemas.microsoft.com/office/drawing/2014/main" id="{7357093B-A5D8-94FE-FE49-21A2B4EE839D}"/>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2314923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CADB84B5-3CC3-1AAA-A09D-6B0C393A888A}"/>
              </a:ext>
            </a:extLst>
          </p:cNvPr>
          <p:cNvSpPr txBox="1"/>
          <p:nvPr/>
        </p:nvSpPr>
        <p:spPr>
          <a:xfrm>
            <a:off x="1168233" y="926958"/>
            <a:ext cx="2975662" cy="646331"/>
          </a:xfrm>
          <a:prstGeom prst="rect">
            <a:avLst/>
          </a:prstGeom>
          <a:noFill/>
        </p:spPr>
        <p:txBody>
          <a:bodyPr wrap="square" rtlCol="0">
            <a:spAutoFit/>
          </a:bodyPr>
          <a:lstStyle/>
          <a:p>
            <a:r>
              <a:rPr lang="cs-CZ" dirty="0">
                <a:solidFill>
                  <a:schemeClr val="accent2">
                    <a:lumMod val="50000"/>
                  </a:schemeClr>
                </a:solidFill>
              </a:rPr>
              <a:t>STŮL RECEPCE</a:t>
            </a:r>
          </a:p>
          <a:p>
            <a:r>
              <a:rPr lang="cs-CZ" dirty="0">
                <a:solidFill>
                  <a:schemeClr val="accent2">
                    <a:lumMod val="50000"/>
                  </a:schemeClr>
                </a:solidFill>
              </a:rPr>
              <a:t>POLOŽKA Č. 42001 O</a:t>
            </a:r>
          </a:p>
        </p:txBody>
      </p:sp>
      <p:sp>
        <p:nvSpPr>
          <p:cNvPr id="39" name="TextovéPole 38">
            <a:extLst>
              <a:ext uri="{FF2B5EF4-FFF2-40B4-BE49-F238E27FC236}">
                <a16:creationId xmlns:a16="http://schemas.microsoft.com/office/drawing/2014/main" id="{7D9C9F90-62B1-7470-B583-D8B8E9AC265D}"/>
              </a:ext>
            </a:extLst>
          </p:cNvPr>
          <p:cNvSpPr txBox="1"/>
          <p:nvPr/>
        </p:nvSpPr>
        <p:spPr>
          <a:xfrm>
            <a:off x="10050131" y="926958"/>
            <a:ext cx="4257904" cy="113877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pPr algn="l"/>
            <a:r>
              <a:rPr lang="cs-CZ" sz="1100" dirty="0">
                <a:solidFill>
                  <a:srgbClr val="67696C"/>
                </a:solidFill>
              </a:rPr>
              <a:t>KANCELÁŘSKÝ STŮL ATYP, V. 74CM.</a:t>
            </a:r>
          </a:p>
          <a:p>
            <a:r>
              <a:rPr lang="cs-CZ" sz="1100" dirty="0">
                <a:solidFill>
                  <a:schemeClr val="tx1">
                    <a:lumMod val="50000"/>
                    <a:lumOff val="50000"/>
                  </a:schemeClr>
                </a:solidFill>
              </a:rPr>
              <a:t>MATERIÁL LTD TL. 18MM, DEKOR PŘÍRODNÍ DUB, POVRCH ST10, </a:t>
            </a:r>
          </a:p>
          <a:p>
            <a:r>
              <a:rPr lang="cs-CZ" sz="1100" dirty="0">
                <a:solidFill>
                  <a:schemeClr val="tx1">
                    <a:lumMod val="50000"/>
                    <a:lumOff val="50000"/>
                  </a:schemeClr>
                </a:solidFill>
              </a:rPr>
              <a:t>HRANA ABS 2MM.</a:t>
            </a:r>
          </a:p>
          <a:p>
            <a:endParaRPr lang="cs-CZ" dirty="0">
              <a:solidFill>
                <a:schemeClr val="tx1">
                  <a:lumMod val="50000"/>
                  <a:lumOff val="50000"/>
                </a:schemeClr>
              </a:solidFill>
            </a:endParaRPr>
          </a:p>
          <a:p>
            <a:endParaRPr lang="cs-CZ" dirty="0">
              <a:solidFill>
                <a:schemeClr val="tx1">
                  <a:lumMod val="50000"/>
                  <a:lumOff val="50000"/>
                </a:schemeClr>
              </a:solidFill>
            </a:endParaRPr>
          </a:p>
        </p:txBody>
      </p:sp>
      <p:sp>
        <p:nvSpPr>
          <p:cNvPr id="40" name="TextovéPole 39">
            <a:extLst>
              <a:ext uri="{FF2B5EF4-FFF2-40B4-BE49-F238E27FC236}">
                <a16:creationId xmlns:a16="http://schemas.microsoft.com/office/drawing/2014/main" id="{2F79D653-509C-54DC-D266-E979EC1A652C}"/>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7" name="Obrázek 6" descr="Obsah obrázku skica, kresba, diagram, Technický výkres&#10;&#10;Popis byl vytvořen automaticky">
            <a:extLst>
              <a:ext uri="{FF2B5EF4-FFF2-40B4-BE49-F238E27FC236}">
                <a16:creationId xmlns:a16="http://schemas.microsoft.com/office/drawing/2014/main" id="{B3FFA6DD-96B4-711F-530E-36E4519F255B}"/>
              </a:ext>
            </a:extLst>
          </p:cNvPr>
          <p:cNvPicPr>
            <a:picLocks noChangeAspect="1"/>
          </p:cNvPicPr>
          <p:nvPr/>
        </p:nvPicPr>
        <p:blipFill rotWithShape="1">
          <a:blip r:embed="rId3">
            <a:extLst>
              <a:ext uri="{28A0092B-C50C-407E-A947-70E740481C1C}">
                <a14:useLocalDpi xmlns:a14="http://schemas.microsoft.com/office/drawing/2010/main" val="0"/>
              </a:ext>
            </a:extLst>
          </a:blip>
          <a:srcRect l="4223" t="23445" r="34239"/>
          <a:stretch/>
        </p:blipFill>
        <p:spPr>
          <a:xfrm>
            <a:off x="457353" y="2272090"/>
            <a:ext cx="7580284" cy="6669814"/>
          </a:xfrm>
          <a:prstGeom prst="rect">
            <a:avLst/>
          </a:prstGeom>
        </p:spPr>
      </p:pic>
      <p:pic>
        <p:nvPicPr>
          <p:cNvPr id="9" name="Grafický objekt 8">
            <a:extLst>
              <a:ext uri="{FF2B5EF4-FFF2-40B4-BE49-F238E27FC236}">
                <a16:creationId xmlns:a16="http://schemas.microsoft.com/office/drawing/2014/main" id="{CDE01359-16DD-5A10-EF18-CC168D7C6EA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39975" y="0"/>
            <a:ext cx="10439400" cy="10439400"/>
          </a:xfrm>
          <a:prstGeom prst="rect">
            <a:avLst/>
          </a:prstGeom>
        </p:spPr>
      </p:pic>
      <p:pic>
        <p:nvPicPr>
          <p:cNvPr id="11" name="Obrázek 10" descr="Obsah obrázku skica, kresba, diagram, Technický výkres&#10;&#10;Popis byl vytvořen automaticky">
            <a:extLst>
              <a:ext uri="{FF2B5EF4-FFF2-40B4-BE49-F238E27FC236}">
                <a16:creationId xmlns:a16="http://schemas.microsoft.com/office/drawing/2014/main" id="{9899413C-4348-7834-F75A-AD105371E898}"/>
              </a:ext>
            </a:extLst>
          </p:cNvPr>
          <p:cNvPicPr>
            <a:picLocks noChangeAspect="1"/>
          </p:cNvPicPr>
          <p:nvPr/>
        </p:nvPicPr>
        <p:blipFill rotWithShape="1">
          <a:blip r:embed="rId3">
            <a:extLst>
              <a:ext uri="{28A0092B-C50C-407E-A947-70E740481C1C}">
                <a14:useLocalDpi xmlns:a14="http://schemas.microsoft.com/office/drawing/2010/main" val="0"/>
              </a:ext>
            </a:extLst>
          </a:blip>
          <a:srcRect l="65703" t="54277" r="2569" b="11473"/>
          <a:stretch/>
        </p:blipFill>
        <p:spPr>
          <a:xfrm>
            <a:off x="10239754" y="2977348"/>
            <a:ext cx="3259393" cy="2488627"/>
          </a:xfrm>
          <a:prstGeom prst="rect">
            <a:avLst/>
          </a:prstGeom>
        </p:spPr>
      </p:pic>
      <p:cxnSp>
        <p:nvCxnSpPr>
          <p:cNvPr id="3" name="Přímá spojnice 2">
            <a:extLst>
              <a:ext uri="{FF2B5EF4-FFF2-40B4-BE49-F238E27FC236}">
                <a16:creationId xmlns:a16="http://schemas.microsoft.com/office/drawing/2014/main" id="{50D7718D-0588-FEE1-20AF-9DE964EED705}"/>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8" name="Přímá spojnice 7">
            <a:extLst>
              <a:ext uri="{FF2B5EF4-FFF2-40B4-BE49-F238E27FC236}">
                <a16:creationId xmlns:a16="http://schemas.microsoft.com/office/drawing/2014/main" id="{864322B6-EDFC-0080-99FA-5C8C89F6DE42}"/>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Přímá spojnice 11">
            <a:extLst>
              <a:ext uri="{FF2B5EF4-FFF2-40B4-BE49-F238E27FC236}">
                <a16:creationId xmlns:a16="http://schemas.microsoft.com/office/drawing/2014/main" id="{D1FA010B-EC67-C3CD-9072-57C135488F80}"/>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3" name="TextovéPole 12">
            <a:extLst>
              <a:ext uri="{FF2B5EF4-FFF2-40B4-BE49-F238E27FC236}">
                <a16:creationId xmlns:a16="http://schemas.microsoft.com/office/drawing/2014/main" id="{F1539C09-6AB8-172A-237C-ADF7BC2049FB}"/>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4" name="Přímá spojnice 13">
            <a:extLst>
              <a:ext uri="{FF2B5EF4-FFF2-40B4-BE49-F238E27FC236}">
                <a16:creationId xmlns:a16="http://schemas.microsoft.com/office/drawing/2014/main" id="{7AA7DCA6-4161-4B55-4DDA-CDD15CC3BEEC}"/>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255C422F-36BD-CA62-0647-8C103E889F5B}"/>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B18684A1-BB1D-134E-7697-AC48815C8804}"/>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7" name="TextovéPole 16">
            <a:extLst>
              <a:ext uri="{FF2B5EF4-FFF2-40B4-BE49-F238E27FC236}">
                <a16:creationId xmlns:a16="http://schemas.microsoft.com/office/drawing/2014/main" id="{053ECE29-A768-3C5A-DB45-A250F4EBAE23}"/>
              </a:ext>
            </a:extLst>
          </p:cNvPr>
          <p:cNvSpPr txBox="1"/>
          <p:nvPr/>
        </p:nvSpPr>
        <p:spPr>
          <a:xfrm>
            <a:off x="10060102" y="8857661"/>
            <a:ext cx="4130040" cy="261610"/>
          </a:xfrm>
          <a:prstGeom prst="rect">
            <a:avLst/>
          </a:prstGeom>
          <a:noFill/>
        </p:spPr>
        <p:txBody>
          <a:bodyPr wrap="square" rtlCol="0">
            <a:spAutoFit/>
          </a:bodyPr>
          <a:lstStyle/>
          <a:p>
            <a:r>
              <a:rPr lang="cs-CZ" sz="1100" b="1" dirty="0"/>
              <a:t>STŮL ATYP. RECEPČNÍ,  POLOŽKA Č. : 42001 O</a:t>
            </a:r>
          </a:p>
        </p:txBody>
      </p:sp>
      <p:sp>
        <p:nvSpPr>
          <p:cNvPr id="18" name="TextovéPole 17">
            <a:extLst>
              <a:ext uri="{FF2B5EF4-FFF2-40B4-BE49-F238E27FC236}">
                <a16:creationId xmlns:a16="http://schemas.microsoft.com/office/drawing/2014/main" id="{782A3070-2604-EAF9-B98C-283C7FF1A88F}"/>
              </a:ext>
            </a:extLst>
          </p:cNvPr>
          <p:cNvSpPr txBox="1"/>
          <p:nvPr/>
        </p:nvSpPr>
        <p:spPr>
          <a:xfrm>
            <a:off x="10088880" y="9164577"/>
            <a:ext cx="4219155" cy="261610"/>
          </a:xfrm>
          <a:prstGeom prst="rect">
            <a:avLst/>
          </a:prstGeom>
          <a:noFill/>
        </p:spPr>
        <p:txBody>
          <a:bodyPr wrap="square" rtlCol="0">
            <a:spAutoFit/>
          </a:bodyPr>
          <a:lstStyle/>
          <a:p>
            <a:r>
              <a:rPr lang="cs-CZ" sz="1100" dirty="0"/>
              <a:t>UMÍSTĚNÍ: RECEPCE 1.31</a:t>
            </a:r>
            <a:endParaRPr lang="cs-CZ" sz="1100" dirty="0">
              <a:solidFill>
                <a:srgbClr val="FF0000"/>
              </a:solidFill>
            </a:endParaRPr>
          </a:p>
        </p:txBody>
      </p:sp>
      <p:cxnSp>
        <p:nvCxnSpPr>
          <p:cNvPr id="20" name="Přímá spojnice 19">
            <a:extLst>
              <a:ext uri="{FF2B5EF4-FFF2-40B4-BE49-F238E27FC236}">
                <a16:creationId xmlns:a16="http://schemas.microsoft.com/office/drawing/2014/main" id="{CBA4C820-EBC8-749A-9B77-FDCE356F1D10}"/>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1" name="TextovéPole 20">
            <a:extLst>
              <a:ext uri="{FF2B5EF4-FFF2-40B4-BE49-F238E27FC236}">
                <a16:creationId xmlns:a16="http://schemas.microsoft.com/office/drawing/2014/main" id="{6C0872DC-E839-5CC7-CAA1-FDE9F7B7AD65}"/>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332794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CADB84B5-3CC3-1AAA-A09D-6B0C393A888A}"/>
              </a:ext>
            </a:extLst>
          </p:cNvPr>
          <p:cNvSpPr txBox="1"/>
          <p:nvPr/>
        </p:nvSpPr>
        <p:spPr>
          <a:xfrm>
            <a:off x="1251359" y="926958"/>
            <a:ext cx="2975662" cy="646331"/>
          </a:xfrm>
          <a:prstGeom prst="rect">
            <a:avLst/>
          </a:prstGeom>
          <a:noFill/>
        </p:spPr>
        <p:txBody>
          <a:bodyPr wrap="square" rtlCol="0">
            <a:spAutoFit/>
          </a:bodyPr>
          <a:lstStyle/>
          <a:p>
            <a:r>
              <a:rPr lang="cs-CZ" dirty="0">
                <a:solidFill>
                  <a:schemeClr val="accent2">
                    <a:lumMod val="50000"/>
                  </a:schemeClr>
                </a:solidFill>
              </a:rPr>
              <a:t>KANCELÁŘSKÝ STŮL</a:t>
            </a:r>
          </a:p>
          <a:p>
            <a:r>
              <a:rPr lang="cs-CZ" dirty="0">
                <a:solidFill>
                  <a:schemeClr val="accent2">
                    <a:lumMod val="50000"/>
                  </a:schemeClr>
                </a:solidFill>
              </a:rPr>
              <a:t>POLOŽKA Č.  42002 O</a:t>
            </a:r>
          </a:p>
        </p:txBody>
      </p:sp>
      <p:sp>
        <p:nvSpPr>
          <p:cNvPr id="39" name="TextovéPole 38">
            <a:extLst>
              <a:ext uri="{FF2B5EF4-FFF2-40B4-BE49-F238E27FC236}">
                <a16:creationId xmlns:a16="http://schemas.microsoft.com/office/drawing/2014/main" id="{7D9C9F90-62B1-7470-B583-D8B8E9AC265D}"/>
              </a:ext>
            </a:extLst>
          </p:cNvPr>
          <p:cNvSpPr txBox="1"/>
          <p:nvPr/>
        </p:nvSpPr>
        <p:spPr>
          <a:xfrm>
            <a:off x="10050131" y="926958"/>
            <a:ext cx="4257904" cy="2646878"/>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cap="all" dirty="0">
                <a:solidFill>
                  <a:schemeClr val="tx1">
                    <a:lumMod val="50000"/>
                    <a:lumOff val="50000"/>
                  </a:schemeClr>
                </a:solidFill>
              </a:rPr>
              <a:t>popis</a:t>
            </a:r>
          </a:p>
          <a:p>
            <a:pPr algn="l"/>
            <a:r>
              <a:rPr lang="cs-CZ" sz="1100" cap="all" dirty="0">
                <a:solidFill>
                  <a:srgbClr val="67696C"/>
                </a:solidFill>
              </a:rPr>
              <a:t>Kancelářský stůl 1</a:t>
            </a:r>
            <a:r>
              <a:rPr lang="cs-CZ" sz="1100" cap="all" dirty="0"/>
              <a:t>2</a:t>
            </a:r>
            <a:r>
              <a:rPr lang="cs-CZ" sz="1100" cap="all" dirty="0">
                <a:solidFill>
                  <a:srgbClr val="67696C"/>
                </a:solidFill>
              </a:rPr>
              <a:t>0x60cm, v. 75cm.</a:t>
            </a:r>
          </a:p>
          <a:p>
            <a:r>
              <a:rPr lang="cs-CZ" sz="1100" cap="all" dirty="0">
                <a:solidFill>
                  <a:schemeClr val="tx1">
                    <a:lumMod val="50000"/>
                    <a:lumOff val="50000"/>
                  </a:schemeClr>
                </a:solidFill>
              </a:rPr>
              <a:t>Materiál LTD </a:t>
            </a:r>
            <a:r>
              <a:rPr lang="cs-CZ" sz="1100" cap="all" dirty="0" err="1">
                <a:solidFill>
                  <a:schemeClr val="tx1">
                    <a:lumMod val="50000"/>
                    <a:lumOff val="50000"/>
                  </a:schemeClr>
                </a:solidFill>
              </a:rPr>
              <a:t>tl</a:t>
            </a:r>
            <a:r>
              <a:rPr lang="cs-CZ" sz="1100" cap="all" dirty="0">
                <a:solidFill>
                  <a:schemeClr val="tx1">
                    <a:lumMod val="50000"/>
                    <a:lumOff val="50000"/>
                  </a:schemeClr>
                </a:solidFill>
              </a:rPr>
              <a:t>. 18mm, dekor přírodní dub, povrch ST10, </a:t>
            </a:r>
          </a:p>
          <a:p>
            <a:r>
              <a:rPr lang="cs-CZ" sz="1100" cap="all" dirty="0">
                <a:solidFill>
                  <a:schemeClr val="tx1">
                    <a:lumMod val="50000"/>
                    <a:lumOff val="50000"/>
                  </a:schemeClr>
                </a:solidFill>
              </a:rPr>
              <a:t>hrana ABS 2mm.</a:t>
            </a:r>
          </a:p>
          <a:p>
            <a:r>
              <a:rPr lang="cs-CZ" sz="1100" cap="all" dirty="0">
                <a:solidFill>
                  <a:schemeClr val="tx1">
                    <a:lumMod val="50000"/>
                    <a:lumOff val="50000"/>
                  </a:schemeClr>
                </a:solidFill>
              </a:rPr>
              <a:t>Obdélníková stolová podnož s rektifikací, materiál ocelový UZAVŘENÝ </a:t>
            </a:r>
            <a:r>
              <a:rPr lang="cs-CZ" sz="1100" cap="all" dirty="0">
                <a:solidFill>
                  <a:schemeClr val="bg1">
                    <a:lumMod val="50000"/>
                  </a:schemeClr>
                </a:solidFill>
              </a:rPr>
              <a:t>profil 20x50x1,2mm, </a:t>
            </a:r>
            <a:r>
              <a:rPr lang="cs-CZ" sz="1100" cap="all" dirty="0" err="1">
                <a:solidFill>
                  <a:schemeClr val="bg1">
                    <a:lumMod val="50000"/>
                  </a:schemeClr>
                </a:solidFill>
              </a:rPr>
              <a:t>práškov</a:t>
            </a:r>
            <a:r>
              <a:rPr lang="cs-CZ" sz="1100" cap="all" dirty="0">
                <a:solidFill>
                  <a:schemeClr val="bg1">
                    <a:lumMod val="50000"/>
                  </a:schemeClr>
                </a:solidFill>
              </a:rPr>
              <a:t> </a:t>
            </a:r>
            <a:r>
              <a:rPr lang="cs-CZ" sz="1100" cap="all" dirty="0" err="1">
                <a:solidFill>
                  <a:schemeClr val="bg1">
                    <a:lumMod val="50000"/>
                  </a:schemeClr>
                </a:solidFill>
              </a:rPr>
              <a:t>lakOVANÝ</a:t>
            </a:r>
            <a:r>
              <a:rPr lang="cs-CZ" sz="1100" cap="all" dirty="0">
                <a:solidFill>
                  <a:schemeClr val="bg1">
                    <a:lumMod val="50000"/>
                  </a:schemeClr>
                </a:solidFill>
              </a:rPr>
              <a:t>, barva černá matná.</a:t>
            </a:r>
          </a:p>
          <a:p>
            <a:r>
              <a:rPr lang="cs-CZ" sz="1100" cap="all" dirty="0">
                <a:solidFill>
                  <a:schemeClr val="bg1">
                    <a:lumMod val="50000"/>
                  </a:schemeClr>
                </a:solidFill>
              </a:rPr>
              <a:t>Tři zásuvky bez úchytek, řešeno přesahem čela ve spodní části zásuvky, hrana ABS 2mm.</a:t>
            </a:r>
          </a:p>
          <a:p>
            <a:r>
              <a:rPr lang="cs-CZ" sz="1100" cap="all" dirty="0">
                <a:solidFill>
                  <a:schemeClr val="bg1">
                    <a:lumMod val="50000"/>
                  </a:schemeClr>
                </a:solidFill>
              </a:rPr>
              <a:t>Pojezdy kuličkové </a:t>
            </a:r>
            <a:r>
              <a:rPr lang="cs-CZ" sz="1100" cap="all" dirty="0" err="1">
                <a:solidFill>
                  <a:schemeClr val="bg1">
                    <a:lumMod val="50000"/>
                  </a:schemeClr>
                </a:solidFill>
              </a:rPr>
              <a:t>plnovýsuvné</a:t>
            </a:r>
            <a:r>
              <a:rPr lang="cs-CZ" sz="1100" cap="all" dirty="0">
                <a:solidFill>
                  <a:schemeClr val="bg1">
                    <a:lumMod val="50000"/>
                  </a:schemeClr>
                </a:solidFill>
              </a:rPr>
              <a:t> s tlumeným dovíráním na boku zásuvky. </a:t>
            </a:r>
          </a:p>
          <a:p>
            <a:r>
              <a:rPr lang="cs-CZ" sz="1100" cap="all" dirty="0">
                <a:solidFill>
                  <a:schemeClr val="bg1">
                    <a:lumMod val="50000"/>
                  </a:schemeClr>
                </a:solidFill>
              </a:rPr>
              <a:t>V DESCE NAZNAČEN PROSTUP PRO KABELÁŽ – PŘESNÉ UMÍSTĚNÍ ODSOUHLASIT ZADAVATELEM ZAKÁZKY PŘED ZADÁNÍM DO VÝROBY</a:t>
            </a:r>
          </a:p>
          <a:p>
            <a:endParaRPr lang="cs-CZ" dirty="0">
              <a:solidFill>
                <a:schemeClr val="tx1">
                  <a:lumMod val="50000"/>
                  <a:lumOff val="50000"/>
                </a:schemeClr>
              </a:solidFill>
            </a:endParaRPr>
          </a:p>
        </p:txBody>
      </p:sp>
      <p:sp>
        <p:nvSpPr>
          <p:cNvPr id="40" name="TextovéPole 39">
            <a:extLst>
              <a:ext uri="{FF2B5EF4-FFF2-40B4-BE49-F238E27FC236}">
                <a16:creationId xmlns:a16="http://schemas.microsoft.com/office/drawing/2014/main" id="{2F79D653-509C-54DC-D266-E979EC1A652C}"/>
              </a:ext>
            </a:extLst>
          </p:cNvPr>
          <p:cNvSpPr txBox="1"/>
          <p:nvPr/>
        </p:nvSpPr>
        <p:spPr>
          <a:xfrm>
            <a:off x="10050131" y="6123311"/>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3" name="Obrázek 2" descr="Obsah obrázku skica, diagram, Technický výkres, řada/pruh&#10;&#10;Popis byl vytvořen automaticky">
            <a:extLst>
              <a:ext uri="{FF2B5EF4-FFF2-40B4-BE49-F238E27FC236}">
                <a16:creationId xmlns:a16="http://schemas.microsoft.com/office/drawing/2014/main" id="{596323BA-8E3A-510F-EF3E-1BB7F8E3BF48}"/>
              </a:ext>
            </a:extLst>
          </p:cNvPr>
          <p:cNvPicPr>
            <a:picLocks noChangeAspect="1"/>
          </p:cNvPicPr>
          <p:nvPr/>
        </p:nvPicPr>
        <p:blipFill rotWithShape="1">
          <a:blip r:embed="rId3">
            <a:extLst>
              <a:ext uri="{28A0092B-C50C-407E-A947-70E740481C1C}">
                <a14:useLocalDpi xmlns:a14="http://schemas.microsoft.com/office/drawing/2010/main" val="0"/>
              </a:ext>
            </a:extLst>
          </a:blip>
          <a:srcRect r="34260" b="15655"/>
          <a:stretch/>
        </p:blipFill>
        <p:spPr>
          <a:xfrm>
            <a:off x="293395" y="1988787"/>
            <a:ext cx="7266280" cy="6593820"/>
          </a:xfrm>
          <a:prstGeom prst="rect">
            <a:avLst/>
          </a:prstGeom>
        </p:spPr>
      </p:pic>
      <p:pic>
        <p:nvPicPr>
          <p:cNvPr id="8" name="Obrázek 7" descr="Obsah obrázku skica, kresba, diagram, Technický výkres&#10;&#10;Popis byl vytvořen automaticky">
            <a:extLst>
              <a:ext uri="{FF2B5EF4-FFF2-40B4-BE49-F238E27FC236}">
                <a16:creationId xmlns:a16="http://schemas.microsoft.com/office/drawing/2014/main" id="{1D7667E7-40C7-1B1A-E5A2-9824620CC5EF}"/>
              </a:ext>
            </a:extLst>
          </p:cNvPr>
          <p:cNvPicPr>
            <a:picLocks noChangeAspect="1"/>
          </p:cNvPicPr>
          <p:nvPr/>
        </p:nvPicPr>
        <p:blipFill rotWithShape="1">
          <a:blip r:embed="rId4">
            <a:extLst>
              <a:ext uri="{28A0092B-C50C-407E-A947-70E740481C1C}">
                <a14:useLocalDpi xmlns:a14="http://schemas.microsoft.com/office/drawing/2010/main" val="0"/>
              </a:ext>
            </a:extLst>
          </a:blip>
          <a:srcRect l="9649" t="39491" r="62369" b="31751"/>
          <a:stretch/>
        </p:blipFill>
        <p:spPr>
          <a:xfrm>
            <a:off x="10400678" y="3145253"/>
            <a:ext cx="3503282" cy="2546534"/>
          </a:xfrm>
          <a:prstGeom prst="rect">
            <a:avLst/>
          </a:prstGeom>
        </p:spPr>
      </p:pic>
      <p:cxnSp>
        <p:nvCxnSpPr>
          <p:cNvPr id="7" name="Přímá spojnice 6">
            <a:extLst>
              <a:ext uri="{FF2B5EF4-FFF2-40B4-BE49-F238E27FC236}">
                <a16:creationId xmlns:a16="http://schemas.microsoft.com/office/drawing/2014/main" id="{0FDB6C27-9FAB-5EFB-5C34-E09C0F399D02}"/>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2DF961EF-F103-0EE7-3E2A-7310CB6D7B91}"/>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Přímá spojnice 10">
            <a:extLst>
              <a:ext uri="{FF2B5EF4-FFF2-40B4-BE49-F238E27FC236}">
                <a16:creationId xmlns:a16="http://schemas.microsoft.com/office/drawing/2014/main" id="{4151A604-7996-9F0B-88D7-8069C3E901D2}"/>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2" name="TextovéPole 11">
            <a:extLst>
              <a:ext uri="{FF2B5EF4-FFF2-40B4-BE49-F238E27FC236}">
                <a16:creationId xmlns:a16="http://schemas.microsoft.com/office/drawing/2014/main" id="{7D468598-A5EB-5395-9436-475E2436FF7D}"/>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3" name="Přímá spojnice 12">
            <a:extLst>
              <a:ext uri="{FF2B5EF4-FFF2-40B4-BE49-F238E27FC236}">
                <a16:creationId xmlns:a16="http://schemas.microsoft.com/office/drawing/2014/main" id="{D4DAA41F-EB73-05AA-69A0-2D59F61774B5}"/>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01E677C6-47CB-C222-8786-17F74717724A}"/>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D12F4DB9-A4AC-80B7-2707-201E67A4F831}"/>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6" name="TextovéPole 15">
            <a:extLst>
              <a:ext uri="{FF2B5EF4-FFF2-40B4-BE49-F238E27FC236}">
                <a16:creationId xmlns:a16="http://schemas.microsoft.com/office/drawing/2014/main" id="{C5216180-E4CB-4BF8-5FB5-167B8524D957}"/>
              </a:ext>
            </a:extLst>
          </p:cNvPr>
          <p:cNvSpPr txBox="1"/>
          <p:nvPr/>
        </p:nvSpPr>
        <p:spPr>
          <a:xfrm>
            <a:off x="10060102" y="8857661"/>
            <a:ext cx="4130040" cy="261610"/>
          </a:xfrm>
          <a:prstGeom prst="rect">
            <a:avLst/>
          </a:prstGeom>
          <a:noFill/>
        </p:spPr>
        <p:txBody>
          <a:bodyPr wrap="square" rtlCol="0">
            <a:spAutoFit/>
          </a:bodyPr>
          <a:lstStyle/>
          <a:p>
            <a:r>
              <a:rPr lang="cs-CZ" sz="1100" b="1" dirty="0"/>
              <a:t>KANCELÁŘSKÝ STŮL ,  POLOŽKA Č. : 42002 O</a:t>
            </a:r>
          </a:p>
        </p:txBody>
      </p:sp>
      <p:cxnSp>
        <p:nvCxnSpPr>
          <p:cNvPr id="18" name="Přímá spojnice 17">
            <a:extLst>
              <a:ext uri="{FF2B5EF4-FFF2-40B4-BE49-F238E27FC236}">
                <a16:creationId xmlns:a16="http://schemas.microsoft.com/office/drawing/2014/main" id="{277696AB-F3C8-C555-9904-A8AC4DDD4F06}"/>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2" name="TextovéPole 21">
            <a:extLst>
              <a:ext uri="{FF2B5EF4-FFF2-40B4-BE49-F238E27FC236}">
                <a16:creationId xmlns:a16="http://schemas.microsoft.com/office/drawing/2014/main" id="{0D03C3AE-1A8D-9476-7AF5-8A4A1E5B9126}"/>
              </a:ext>
            </a:extLst>
          </p:cNvPr>
          <p:cNvSpPr txBox="1"/>
          <p:nvPr/>
        </p:nvSpPr>
        <p:spPr>
          <a:xfrm>
            <a:off x="10060102" y="9108693"/>
            <a:ext cx="4305515" cy="647550"/>
          </a:xfrm>
          <a:prstGeom prst="rect">
            <a:avLst/>
          </a:prstGeom>
          <a:noFill/>
        </p:spPr>
        <p:txBody>
          <a:bodyPr wrap="square" rtlCol="0">
            <a:spAutoFit/>
          </a:bodyPr>
          <a:lstStyle/>
          <a:p>
            <a:pPr>
              <a:lnSpc>
                <a:spcPts val="2300"/>
              </a:lnSpc>
            </a:pPr>
            <a:r>
              <a:rPr lang="cs-CZ" sz="1100" dirty="0"/>
              <a:t>UMÍSTĚNÍ:  INDIVIDUÁLNÍ AMBULANCE 1.26, 1.28, 1.29, ROBOTICKÁ REHABILITACE 2.09, CVIČEBNY 2.16, 2.17, 2.18</a:t>
            </a:r>
            <a:endParaRPr lang="cs-CZ" sz="1100" dirty="0">
              <a:solidFill>
                <a:srgbClr val="FF0000"/>
              </a:solidFill>
            </a:endParaRPr>
          </a:p>
        </p:txBody>
      </p:sp>
      <p:sp>
        <p:nvSpPr>
          <p:cNvPr id="23" name="TextovéPole 22">
            <a:extLst>
              <a:ext uri="{FF2B5EF4-FFF2-40B4-BE49-F238E27FC236}">
                <a16:creationId xmlns:a16="http://schemas.microsoft.com/office/drawing/2014/main" id="{6BB5D77E-C221-3663-CF0A-9B7D9D2D17C8}"/>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3565688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CADB84B5-3CC3-1AAA-A09D-6B0C393A888A}"/>
              </a:ext>
            </a:extLst>
          </p:cNvPr>
          <p:cNvSpPr txBox="1"/>
          <p:nvPr/>
        </p:nvSpPr>
        <p:spPr>
          <a:xfrm>
            <a:off x="1168232" y="926958"/>
            <a:ext cx="2975662" cy="646331"/>
          </a:xfrm>
          <a:prstGeom prst="rect">
            <a:avLst/>
          </a:prstGeom>
          <a:noFill/>
        </p:spPr>
        <p:txBody>
          <a:bodyPr wrap="square" rtlCol="0">
            <a:spAutoFit/>
          </a:bodyPr>
          <a:lstStyle/>
          <a:p>
            <a:r>
              <a:rPr lang="cs-CZ" dirty="0">
                <a:solidFill>
                  <a:schemeClr val="accent2">
                    <a:lumMod val="50000"/>
                  </a:schemeClr>
                </a:solidFill>
              </a:rPr>
              <a:t>KANCELÁŘSKÝ STŮL</a:t>
            </a:r>
          </a:p>
          <a:p>
            <a:r>
              <a:rPr lang="cs-CZ" dirty="0">
                <a:solidFill>
                  <a:schemeClr val="accent2">
                    <a:lumMod val="50000"/>
                  </a:schemeClr>
                </a:solidFill>
              </a:rPr>
              <a:t>POLOŽKA Č. 42003 O</a:t>
            </a:r>
          </a:p>
        </p:txBody>
      </p:sp>
      <p:sp>
        <p:nvSpPr>
          <p:cNvPr id="40" name="TextovéPole 39">
            <a:extLst>
              <a:ext uri="{FF2B5EF4-FFF2-40B4-BE49-F238E27FC236}">
                <a16:creationId xmlns:a16="http://schemas.microsoft.com/office/drawing/2014/main" id="{2F79D653-509C-54DC-D266-E979EC1A652C}"/>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7" name="Obrázek 6">
            <a:extLst>
              <a:ext uri="{FF2B5EF4-FFF2-40B4-BE49-F238E27FC236}">
                <a16:creationId xmlns:a16="http://schemas.microsoft.com/office/drawing/2014/main" id="{0E658BA7-9B67-6752-30FC-63EEC0947299}"/>
              </a:ext>
            </a:extLst>
          </p:cNvPr>
          <p:cNvPicPr>
            <a:picLocks noChangeAspect="1"/>
          </p:cNvPicPr>
          <p:nvPr/>
        </p:nvPicPr>
        <p:blipFill rotWithShape="1">
          <a:blip r:embed="rId3">
            <a:extLst>
              <a:ext uri="{28A0092B-C50C-407E-A947-70E740481C1C}">
                <a14:useLocalDpi xmlns:a14="http://schemas.microsoft.com/office/drawing/2010/main" val="0"/>
              </a:ext>
            </a:extLst>
          </a:blip>
          <a:srcRect l="15767" t="26714" r="35584" b="22137"/>
          <a:stretch/>
        </p:blipFill>
        <p:spPr>
          <a:xfrm>
            <a:off x="746546" y="2435713"/>
            <a:ext cx="7180554" cy="5339718"/>
          </a:xfrm>
          <a:prstGeom prst="rect">
            <a:avLst/>
          </a:prstGeom>
        </p:spPr>
      </p:pic>
      <p:pic>
        <p:nvPicPr>
          <p:cNvPr id="8" name="Obrázek 7" descr="Obsah obrázku skica, kresba, diagram, Technický výkres&#10;&#10;Popis byl vytvořen automaticky">
            <a:extLst>
              <a:ext uri="{FF2B5EF4-FFF2-40B4-BE49-F238E27FC236}">
                <a16:creationId xmlns:a16="http://schemas.microsoft.com/office/drawing/2014/main" id="{50E24668-AD8F-772B-9756-37246CBFDC3B}"/>
              </a:ext>
            </a:extLst>
          </p:cNvPr>
          <p:cNvPicPr>
            <a:picLocks noChangeAspect="1"/>
          </p:cNvPicPr>
          <p:nvPr/>
        </p:nvPicPr>
        <p:blipFill rotWithShape="1">
          <a:blip r:embed="rId4">
            <a:extLst>
              <a:ext uri="{28A0092B-C50C-407E-A947-70E740481C1C}">
                <a14:useLocalDpi xmlns:a14="http://schemas.microsoft.com/office/drawing/2010/main" val="0"/>
              </a:ext>
            </a:extLst>
          </a:blip>
          <a:srcRect l="36114" t="40165" r="35904" b="31077"/>
          <a:stretch/>
        </p:blipFill>
        <p:spPr>
          <a:xfrm>
            <a:off x="10040620" y="3286287"/>
            <a:ext cx="2570480" cy="1868481"/>
          </a:xfrm>
          <a:prstGeom prst="rect">
            <a:avLst/>
          </a:prstGeom>
        </p:spPr>
      </p:pic>
      <p:pic>
        <p:nvPicPr>
          <p:cNvPr id="10" name="Obrázek 9" descr="Obsah obrázku skica, kresba, diagram, Technický výkres&#10;&#10;Popis byl vytvořen automaticky">
            <a:extLst>
              <a:ext uri="{FF2B5EF4-FFF2-40B4-BE49-F238E27FC236}">
                <a16:creationId xmlns:a16="http://schemas.microsoft.com/office/drawing/2014/main" id="{254C632C-4781-A069-EA53-07BE6D2130CA}"/>
              </a:ext>
            </a:extLst>
          </p:cNvPr>
          <p:cNvPicPr>
            <a:picLocks noChangeAspect="1"/>
          </p:cNvPicPr>
          <p:nvPr/>
        </p:nvPicPr>
        <p:blipFill rotWithShape="1">
          <a:blip r:embed="rId4">
            <a:extLst>
              <a:ext uri="{28A0092B-C50C-407E-A947-70E740481C1C}">
                <a14:useLocalDpi xmlns:a14="http://schemas.microsoft.com/office/drawing/2010/main" val="0"/>
              </a:ext>
            </a:extLst>
          </a:blip>
          <a:srcRect l="62685" t="39564" r="9333" b="31678"/>
          <a:stretch/>
        </p:blipFill>
        <p:spPr>
          <a:xfrm>
            <a:off x="12262033" y="3830876"/>
            <a:ext cx="2645036" cy="1922676"/>
          </a:xfrm>
          <a:prstGeom prst="rect">
            <a:avLst/>
          </a:prstGeom>
        </p:spPr>
      </p:pic>
      <p:sp>
        <p:nvSpPr>
          <p:cNvPr id="12" name="TextovéPole 11">
            <a:extLst>
              <a:ext uri="{FF2B5EF4-FFF2-40B4-BE49-F238E27FC236}">
                <a16:creationId xmlns:a16="http://schemas.microsoft.com/office/drawing/2014/main" id="{BAB03494-5CF8-566B-DEF0-1EB7E977093D}"/>
              </a:ext>
            </a:extLst>
          </p:cNvPr>
          <p:cNvSpPr txBox="1"/>
          <p:nvPr/>
        </p:nvSpPr>
        <p:spPr>
          <a:xfrm>
            <a:off x="10050131" y="926958"/>
            <a:ext cx="4257904" cy="2646878"/>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cap="all" dirty="0">
                <a:solidFill>
                  <a:schemeClr val="tx1">
                    <a:lumMod val="50000"/>
                    <a:lumOff val="50000"/>
                  </a:schemeClr>
                </a:solidFill>
              </a:rPr>
              <a:t>popis</a:t>
            </a:r>
          </a:p>
          <a:p>
            <a:pPr algn="l"/>
            <a:r>
              <a:rPr lang="cs-CZ" sz="1100" cap="all" dirty="0">
                <a:solidFill>
                  <a:srgbClr val="67696C"/>
                </a:solidFill>
              </a:rPr>
              <a:t>Kancelářský stůl 140x60cm, v. 75cm.</a:t>
            </a:r>
          </a:p>
          <a:p>
            <a:r>
              <a:rPr lang="cs-CZ" sz="1100" cap="all" dirty="0">
                <a:solidFill>
                  <a:schemeClr val="tx1">
                    <a:lumMod val="50000"/>
                    <a:lumOff val="50000"/>
                  </a:schemeClr>
                </a:solidFill>
              </a:rPr>
              <a:t>Materiál LTD </a:t>
            </a:r>
            <a:r>
              <a:rPr lang="cs-CZ" sz="1100" cap="all" dirty="0" err="1">
                <a:solidFill>
                  <a:schemeClr val="tx1">
                    <a:lumMod val="50000"/>
                    <a:lumOff val="50000"/>
                  </a:schemeClr>
                </a:solidFill>
              </a:rPr>
              <a:t>tl</a:t>
            </a:r>
            <a:r>
              <a:rPr lang="cs-CZ" sz="1100" cap="all" dirty="0">
                <a:solidFill>
                  <a:schemeClr val="tx1">
                    <a:lumMod val="50000"/>
                    <a:lumOff val="50000"/>
                  </a:schemeClr>
                </a:solidFill>
              </a:rPr>
              <a:t>. 18mm, dekor přírodní dub, povrch ST10, </a:t>
            </a:r>
          </a:p>
          <a:p>
            <a:r>
              <a:rPr lang="cs-CZ" sz="1100" cap="all" dirty="0">
                <a:solidFill>
                  <a:schemeClr val="tx1">
                    <a:lumMod val="50000"/>
                    <a:lumOff val="50000"/>
                  </a:schemeClr>
                </a:solidFill>
              </a:rPr>
              <a:t>hrana ABS 2mm.</a:t>
            </a:r>
          </a:p>
          <a:p>
            <a:r>
              <a:rPr lang="cs-CZ" sz="1100" cap="all" dirty="0">
                <a:solidFill>
                  <a:schemeClr val="tx1">
                    <a:lumMod val="50000"/>
                    <a:lumOff val="50000"/>
                  </a:schemeClr>
                </a:solidFill>
              </a:rPr>
              <a:t>Obdélníková stolová podnož s rektifikací, materiál ocelový UZAVŘENÝ </a:t>
            </a:r>
            <a:r>
              <a:rPr lang="cs-CZ" sz="1100" cap="all" dirty="0">
                <a:solidFill>
                  <a:schemeClr val="bg1">
                    <a:lumMod val="50000"/>
                  </a:schemeClr>
                </a:solidFill>
              </a:rPr>
              <a:t>profil 20x50x1,2mm, </a:t>
            </a:r>
            <a:r>
              <a:rPr lang="cs-CZ" sz="1100" cap="all" dirty="0" err="1">
                <a:solidFill>
                  <a:schemeClr val="bg1">
                    <a:lumMod val="50000"/>
                  </a:schemeClr>
                </a:solidFill>
              </a:rPr>
              <a:t>práškovĚ</a:t>
            </a:r>
            <a:r>
              <a:rPr lang="cs-CZ" sz="1100" cap="all" dirty="0">
                <a:solidFill>
                  <a:schemeClr val="bg1">
                    <a:lumMod val="50000"/>
                  </a:schemeClr>
                </a:solidFill>
              </a:rPr>
              <a:t> </a:t>
            </a:r>
            <a:r>
              <a:rPr lang="cs-CZ" sz="1100" cap="all" dirty="0" err="1">
                <a:solidFill>
                  <a:schemeClr val="bg1">
                    <a:lumMod val="50000"/>
                  </a:schemeClr>
                </a:solidFill>
              </a:rPr>
              <a:t>lakOVANÝ</a:t>
            </a:r>
            <a:r>
              <a:rPr lang="cs-CZ" sz="1100" cap="all" dirty="0">
                <a:solidFill>
                  <a:schemeClr val="bg1">
                    <a:lumMod val="50000"/>
                  </a:schemeClr>
                </a:solidFill>
              </a:rPr>
              <a:t>, barva černá matná.</a:t>
            </a:r>
          </a:p>
          <a:p>
            <a:r>
              <a:rPr lang="cs-CZ" sz="1100" cap="all" dirty="0">
                <a:solidFill>
                  <a:schemeClr val="bg1">
                    <a:lumMod val="50000"/>
                  </a:schemeClr>
                </a:solidFill>
              </a:rPr>
              <a:t>Tři zásuvky bez úchytek, řešeno přesahem čela ve spodní části zásuvky, hrana ABS 2mm.</a:t>
            </a:r>
          </a:p>
          <a:p>
            <a:r>
              <a:rPr lang="cs-CZ" sz="1100" cap="all" dirty="0">
                <a:solidFill>
                  <a:schemeClr val="bg1">
                    <a:lumMod val="50000"/>
                  </a:schemeClr>
                </a:solidFill>
              </a:rPr>
              <a:t>Pojezdy kuličkové </a:t>
            </a:r>
            <a:r>
              <a:rPr lang="cs-CZ" sz="1100" cap="all" dirty="0" err="1">
                <a:solidFill>
                  <a:schemeClr val="bg1">
                    <a:lumMod val="50000"/>
                  </a:schemeClr>
                </a:solidFill>
              </a:rPr>
              <a:t>plnovýsuvné</a:t>
            </a:r>
            <a:r>
              <a:rPr lang="cs-CZ" sz="1100" cap="all" dirty="0">
                <a:solidFill>
                  <a:schemeClr val="bg1">
                    <a:lumMod val="50000"/>
                  </a:schemeClr>
                </a:solidFill>
              </a:rPr>
              <a:t> s tlumeným dovíráním na boku zásuvky. </a:t>
            </a:r>
          </a:p>
          <a:p>
            <a:r>
              <a:rPr lang="cs-CZ" sz="1100" cap="all" dirty="0">
                <a:solidFill>
                  <a:schemeClr val="bg1">
                    <a:lumMod val="50000"/>
                  </a:schemeClr>
                </a:solidFill>
              </a:rPr>
              <a:t>V DESCE NAZNAČEN PROSTUP PRO KABELÁŽ – PŘESNÉ UMÍSTĚNÍ ODSOUHLASIT ZADAVATELEM ZAKÁZKY PŘED ZADÁNÍM DO VÝROBY</a:t>
            </a:r>
          </a:p>
          <a:p>
            <a:endParaRPr lang="cs-CZ" dirty="0">
              <a:solidFill>
                <a:schemeClr val="tx1">
                  <a:lumMod val="50000"/>
                  <a:lumOff val="50000"/>
                </a:schemeClr>
              </a:solidFill>
            </a:endParaRPr>
          </a:p>
        </p:txBody>
      </p:sp>
      <p:cxnSp>
        <p:nvCxnSpPr>
          <p:cNvPr id="13" name="Přímá spojnice 12">
            <a:extLst>
              <a:ext uri="{FF2B5EF4-FFF2-40B4-BE49-F238E27FC236}">
                <a16:creationId xmlns:a16="http://schemas.microsoft.com/office/drawing/2014/main" id="{D6D9F698-C4CF-4525-CADD-767F6027E201}"/>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93C6060B-286B-6DC1-B880-013EE68AC3D4}"/>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DA5AA8A9-24B6-0802-EFA7-B54088E774F3}"/>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7" name="TextovéPole 16">
            <a:extLst>
              <a:ext uri="{FF2B5EF4-FFF2-40B4-BE49-F238E27FC236}">
                <a16:creationId xmlns:a16="http://schemas.microsoft.com/office/drawing/2014/main" id="{879A874A-A713-3425-22AF-8465259B794F}"/>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8" name="Přímá spojnice 17">
            <a:extLst>
              <a:ext uri="{FF2B5EF4-FFF2-40B4-BE49-F238E27FC236}">
                <a16:creationId xmlns:a16="http://schemas.microsoft.com/office/drawing/2014/main" id="{B87356A3-57AC-B0C5-B71D-21E043120A80}"/>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0" name="Přímá spojnice 19">
            <a:extLst>
              <a:ext uri="{FF2B5EF4-FFF2-40B4-BE49-F238E27FC236}">
                <a16:creationId xmlns:a16="http://schemas.microsoft.com/office/drawing/2014/main" id="{559C930E-87CB-6ECD-71AC-0D6628111CD1}"/>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Přímá spojnice 20">
            <a:extLst>
              <a:ext uri="{FF2B5EF4-FFF2-40B4-BE49-F238E27FC236}">
                <a16:creationId xmlns:a16="http://schemas.microsoft.com/office/drawing/2014/main" id="{853582E5-6FF5-5ED6-3002-BE548FB59A81}"/>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2" name="TextovéPole 21">
            <a:extLst>
              <a:ext uri="{FF2B5EF4-FFF2-40B4-BE49-F238E27FC236}">
                <a16:creationId xmlns:a16="http://schemas.microsoft.com/office/drawing/2014/main" id="{5732E9A2-4CE9-6D44-631A-9FAE04230F0D}"/>
              </a:ext>
            </a:extLst>
          </p:cNvPr>
          <p:cNvSpPr txBox="1"/>
          <p:nvPr/>
        </p:nvSpPr>
        <p:spPr>
          <a:xfrm>
            <a:off x="10060102" y="8857661"/>
            <a:ext cx="4130040" cy="261610"/>
          </a:xfrm>
          <a:prstGeom prst="rect">
            <a:avLst/>
          </a:prstGeom>
          <a:noFill/>
        </p:spPr>
        <p:txBody>
          <a:bodyPr wrap="square" rtlCol="0">
            <a:spAutoFit/>
          </a:bodyPr>
          <a:lstStyle/>
          <a:p>
            <a:r>
              <a:rPr lang="cs-CZ" sz="1100" b="1" dirty="0"/>
              <a:t>KANCELÁŘSKÝ STŮL , POLOŽKA Č. : 42003 O</a:t>
            </a:r>
          </a:p>
        </p:txBody>
      </p:sp>
      <p:cxnSp>
        <p:nvCxnSpPr>
          <p:cNvPr id="23" name="Přímá spojnice 22">
            <a:extLst>
              <a:ext uri="{FF2B5EF4-FFF2-40B4-BE49-F238E27FC236}">
                <a16:creationId xmlns:a16="http://schemas.microsoft.com/office/drawing/2014/main" id="{2D7CC0CC-B530-9021-D4C6-8F1EA2A4EE64}"/>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5" name="TextovéPole 24">
            <a:extLst>
              <a:ext uri="{FF2B5EF4-FFF2-40B4-BE49-F238E27FC236}">
                <a16:creationId xmlns:a16="http://schemas.microsoft.com/office/drawing/2014/main" id="{F649ABB6-5971-CAD1-8613-E544A6E001A8}"/>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AMBULANCE  VYŠETŘOVNA 1.30</a:t>
            </a:r>
            <a:endParaRPr lang="cs-CZ" sz="1100" dirty="0">
              <a:solidFill>
                <a:srgbClr val="FF0000"/>
              </a:solidFill>
            </a:endParaRPr>
          </a:p>
        </p:txBody>
      </p:sp>
      <p:sp>
        <p:nvSpPr>
          <p:cNvPr id="26" name="TextovéPole 25">
            <a:extLst>
              <a:ext uri="{FF2B5EF4-FFF2-40B4-BE49-F238E27FC236}">
                <a16:creationId xmlns:a16="http://schemas.microsoft.com/office/drawing/2014/main" id="{3626AE38-1F18-0A9D-5ACC-9775669BF8AD}"/>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4088419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CADB84B5-3CC3-1AAA-A09D-6B0C393A888A}"/>
              </a:ext>
            </a:extLst>
          </p:cNvPr>
          <p:cNvSpPr txBox="1"/>
          <p:nvPr/>
        </p:nvSpPr>
        <p:spPr>
          <a:xfrm>
            <a:off x="1334487" y="717370"/>
            <a:ext cx="2975662" cy="646331"/>
          </a:xfrm>
          <a:prstGeom prst="rect">
            <a:avLst/>
          </a:prstGeom>
          <a:noFill/>
        </p:spPr>
        <p:txBody>
          <a:bodyPr wrap="square" rtlCol="0">
            <a:spAutoFit/>
          </a:bodyPr>
          <a:lstStyle/>
          <a:p>
            <a:r>
              <a:rPr lang="cs-CZ" dirty="0">
                <a:solidFill>
                  <a:schemeClr val="accent2">
                    <a:lumMod val="50000"/>
                  </a:schemeClr>
                </a:solidFill>
              </a:rPr>
              <a:t>KANCELÁŘSKÝ STŮL L</a:t>
            </a:r>
          </a:p>
          <a:p>
            <a:r>
              <a:rPr lang="cs-CZ" dirty="0">
                <a:solidFill>
                  <a:schemeClr val="accent2">
                    <a:lumMod val="50000"/>
                  </a:schemeClr>
                </a:solidFill>
              </a:rPr>
              <a:t>POLOŽKA Č. 42004 O</a:t>
            </a:r>
          </a:p>
        </p:txBody>
      </p:sp>
      <p:sp>
        <p:nvSpPr>
          <p:cNvPr id="40" name="TextovéPole 39">
            <a:extLst>
              <a:ext uri="{FF2B5EF4-FFF2-40B4-BE49-F238E27FC236}">
                <a16:creationId xmlns:a16="http://schemas.microsoft.com/office/drawing/2014/main" id="{2F79D653-509C-54DC-D266-E979EC1A652C}"/>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mc:AlternateContent xmlns:mc="http://schemas.openxmlformats.org/markup-compatibility/2006" xmlns:p14="http://schemas.microsoft.com/office/powerpoint/2010/main">
        <mc:Choice Requires="p14">
          <p:contentPart p14:bwMode="auto" r:id="rId3">
            <p14:nvContentPartPr>
              <p14:cNvPr id="3" name="Rukopis 2">
                <a:extLst>
                  <a:ext uri="{FF2B5EF4-FFF2-40B4-BE49-F238E27FC236}">
                    <a16:creationId xmlns:a16="http://schemas.microsoft.com/office/drawing/2014/main" id="{04363F4B-DBD4-FF7F-10A7-FEB23653FFAD}"/>
                  </a:ext>
                </a:extLst>
              </p14:cNvPr>
              <p14:cNvContentPartPr/>
              <p14:nvPr/>
            </p14:nvContentPartPr>
            <p14:xfrm>
              <a:off x="5685283" y="5802999"/>
              <a:ext cx="116280" cy="10440"/>
            </p14:xfrm>
          </p:contentPart>
        </mc:Choice>
        <mc:Fallback xmlns="">
          <p:pic>
            <p:nvPicPr>
              <p:cNvPr id="3" name="Rukopis 2">
                <a:extLst>
                  <a:ext uri="{FF2B5EF4-FFF2-40B4-BE49-F238E27FC236}">
                    <a16:creationId xmlns:a16="http://schemas.microsoft.com/office/drawing/2014/main" id="{04363F4B-DBD4-FF7F-10A7-FEB23653FFAD}"/>
                  </a:ext>
                </a:extLst>
              </p:cNvPr>
              <p:cNvPicPr/>
              <p:nvPr/>
            </p:nvPicPr>
            <p:blipFill>
              <a:blip r:embed="rId5"/>
              <a:stretch>
                <a:fillRect/>
              </a:stretch>
            </p:blipFill>
            <p:spPr>
              <a:xfrm>
                <a:off x="5631643" y="5694999"/>
                <a:ext cx="223920" cy="226080"/>
              </a:xfrm>
              <a:prstGeom prst="rect">
                <a:avLst/>
              </a:prstGeom>
            </p:spPr>
          </p:pic>
        </mc:Fallback>
      </mc:AlternateContent>
      <p:sp>
        <p:nvSpPr>
          <p:cNvPr id="11" name="TextovéPole 10">
            <a:extLst>
              <a:ext uri="{FF2B5EF4-FFF2-40B4-BE49-F238E27FC236}">
                <a16:creationId xmlns:a16="http://schemas.microsoft.com/office/drawing/2014/main" id="{6C15ED60-79FE-16EF-6C80-1191CC61A735}"/>
              </a:ext>
            </a:extLst>
          </p:cNvPr>
          <p:cNvSpPr txBox="1"/>
          <p:nvPr/>
        </p:nvSpPr>
        <p:spPr>
          <a:xfrm>
            <a:off x="4699819" y="5968181"/>
            <a:ext cx="776749" cy="400110"/>
          </a:xfrm>
          <a:prstGeom prst="rect">
            <a:avLst/>
          </a:prstGeom>
          <a:noFill/>
        </p:spPr>
        <p:txBody>
          <a:bodyPr wrap="square" rtlCol="0">
            <a:spAutoFit/>
          </a:bodyPr>
          <a:lstStyle/>
          <a:p>
            <a:r>
              <a:rPr lang="cs-CZ" sz="1000" dirty="0"/>
              <a:t>Nebo uprostřed</a:t>
            </a:r>
          </a:p>
        </p:txBody>
      </p:sp>
      <p:pic>
        <p:nvPicPr>
          <p:cNvPr id="12" name="Obrázek 11" descr="Obsah obrázku skica, diagram, kresba, Technický výkres&#10;&#10;Popis byl vytvořen automaticky">
            <a:extLst>
              <a:ext uri="{FF2B5EF4-FFF2-40B4-BE49-F238E27FC236}">
                <a16:creationId xmlns:a16="http://schemas.microsoft.com/office/drawing/2014/main" id="{30BEE604-C7A6-6030-E06B-3C92C6BF6474}"/>
              </a:ext>
            </a:extLst>
          </p:cNvPr>
          <p:cNvPicPr>
            <a:picLocks noChangeAspect="1"/>
          </p:cNvPicPr>
          <p:nvPr/>
        </p:nvPicPr>
        <p:blipFill rotWithShape="1">
          <a:blip r:embed="rId6">
            <a:extLst>
              <a:ext uri="{28A0092B-C50C-407E-A947-70E740481C1C}">
                <a14:useLocalDpi xmlns:a14="http://schemas.microsoft.com/office/drawing/2010/main" val="0"/>
              </a:ext>
            </a:extLst>
          </a:blip>
          <a:srcRect l="40076" t="22270" r="653" b="20439"/>
          <a:stretch/>
        </p:blipFill>
        <p:spPr>
          <a:xfrm>
            <a:off x="518469" y="2822935"/>
            <a:ext cx="8748308" cy="5981008"/>
          </a:xfrm>
          <a:prstGeom prst="rect">
            <a:avLst/>
          </a:prstGeom>
        </p:spPr>
      </p:pic>
      <p:pic>
        <p:nvPicPr>
          <p:cNvPr id="13" name="Obrázek 12" descr="Obsah obrázku skica, diagram, kresba, Technický výkres&#10;&#10;Popis byl vytvořen automaticky">
            <a:extLst>
              <a:ext uri="{FF2B5EF4-FFF2-40B4-BE49-F238E27FC236}">
                <a16:creationId xmlns:a16="http://schemas.microsoft.com/office/drawing/2014/main" id="{890A3444-485A-A737-9A32-CE046ABC0AA9}"/>
              </a:ext>
            </a:extLst>
          </p:cNvPr>
          <p:cNvPicPr>
            <a:picLocks noChangeAspect="1"/>
          </p:cNvPicPr>
          <p:nvPr/>
        </p:nvPicPr>
        <p:blipFill rotWithShape="1">
          <a:blip r:embed="rId6">
            <a:extLst>
              <a:ext uri="{28A0092B-C50C-407E-A947-70E740481C1C}">
                <a14:useLocalDpi xmlns:a14="http://schemas.microsoft.com/office/drawing/2010/main" val="0"/>
              </a:ext>
            </a:extLst>
          </a:blip>
          <a:srcRect l="1033" t="33420" r="62527" b="35352"/>
          <a:stretch/>
        </p:blipFill>
        <p:spPr>
          <a:xfrm>
            <a:off x="10035441" y="2963883"/>
            <a:ext cx="4219155" cy="2557485"/>
          </a:xfrm>
          <a:prstGeom prst="rect">
            <a:avLst/>
          </a:prstGeom>
        </p:spPr>
      </p:pic>
      <p:sp>
        <p:nvSpPr>
          <p:cNvPr id="7" name="TextovéPole 6">
            <a:extLst>
              <a:ext uri="{FF2B5EF4-FFF2-40B4-BE49-F238E27FC236}">
                <a16:creationId xmlns:a16="http://schemas.microsoft.com/office/drawing/2014/main" id="{AE27C6E9-4113-D8D9-0382-8AC523B96350}"/>
              </a:ext>
            </a:extLst>
          </p:cNvPr>
          <p:cNvSpPr txBox="1"/>
          <p:nvPr/>
        </p:nvSpPr>
        <p:spPr>
          <a:xfrm>
            <a:off x="9808878" y="717370"/>
            <a:ext cx="4257904" cy="2646878"/>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cap="all" dirty="0">
                <a:solidFill>
                  <a:schemeClr val="tx1">
                    <a:lumMod val="50000"/>
                    <a:lumOff val="50000"/>
                  </a:schemeClr>
                </a:solidFill>
              </a:rPr>
              <a:t>popis</a:t>
            </a:r>
          </a:p>
          <a:p>
            <a:pPr algn="l"/>
            <a:r>
              <a:rPr lang="cs-CZ" sz="1100" cap="all" dirty="0">
                <a:solidFill>
                  <a:srgbClr val="67696C"/>
                </a:solidFill>
              </a:rPr>
              <a:t>Kancelářský stůl ATYP DO L, v. 75cm.</a:t>
            </a:r>
          </a:p>
          <a:p>
            <a:r>
              <a:rPr lang="cs-CZ" sz="1100" cap="all" dirty="0">
                <a:solidFill>
                  <a:schemeClr val="tx1">
                    <a:lumMod val="50000"/>
                    <a:lumOff val="50000"/>
                  </a:schemeClr>
                </a:solidFill>
              </a:rPr>
              <a:t>Materiál LTD </a:t>
            </a:r>
            <a:r>
              <a:rPr lang="cs-CZ" sz="1100" cap="all" dirty="0" err="1">
                <a:solidFill>
                  <a:schemeClr val="tx1">
                    <a:lumMod val="50000"/>
                    <a:lumOff val="50000"/>
                  </a:schemeClr>
                </a:solidFill>
              </a:rPr>
              <a:t>tl</a:t>
            </a:r>
            <a:r>
              <a:rPr lang="cs-CZ" sz="1100" cap="all" dirty="0">
                <a:solidFill>
                  <a:schemeClr val="tx1">
                    <a:lumMod val="50000"/>
                    <a:lumOff val="50000"/>
                  </a:schemeClr>
                </a:solidFill>
              </a:rPr>
              <a:t>. 18mm, dekor přírodní dub, povrch ST10, </a:t>
            </a:r>
          </a:p>
          <a:p>
            <a:r>
              <a:rPr lang="cs-CZ" sz="1100" cap="all" dirty="0">
                <a:solidFill>
                  <a:schemeClr val="tx1">
                    <a:lumMod val="50000"/>
                    <a:lumOff val="50000"/>
                  </a:schemeClr>
                </a:solidFill>
              </a:rPr>
              <a:t>hrana ABS 2mm.</a:t>
            </a:r>
          </a:p>
          <a:p>
            <a:r>
              <a:rPr lang="cs-CZ" sz="1100" cap="all" dirty="0">
                <a:solidFill>
                  <a:schemeClr val="tx1">
                    <a:lumMod val="50000"/>
                    <a:lumOff val="50000"/>
                  </a:schemeClr>
                </a:solidFill>
              </a:rPr>
              <a:t>Obdélníková stolová podnož s rektifikací, materiál ocelový UZAVŘENÝ </a:t>
            </a:r>
            <a:r>
              <a:rPr lang="cs-CZ" sz="1100" cap="all" dirty="0">
                <a:solidFill>
                  <a:schemeClr val="bg1">
                    <a:lumMod val="50000"/>
                  </a:schemeClr>
                </a:solidFill>
              </a:rPr>
              <a:t>profil 20x50x1,2mm, </a:t>
            </a:r>
            <a:r>
              <a:rPr lang="cs-CZ" sz="1100" cap="all" dirty="0" err="1">
                <a:solidFill>
                  <a:schemeClr val="bg1">
                    <a:lumMod val="50000"/>
                  </a:schemeClr>
                </a:solidFill>
              </a:rPr>
              <a:t>práškovĚ</a:t>
            </a:r>
            <a:r>
              <a:rPr lang="cs-CZ" sz="1100" cap="all" dirty="0">
                <a:solidFill>
                  <a:schemeClr val="bg1">
                    <a:lumMod val="50000"/>
                  </a:schemeClr>
                </a:solidFill>
              </a:rPr>
              <a:t> </a:t>
            </a:r>
            <a:r>
              <a:rPr lang="cs-CZ" sz="1100" cap="all" dirty="0" err="1">
                <a:solidFill>
                  <a:schemeClr val="bg1">
                    <a:lumMod val="50000"/>
                  </a:schemeClr>
                </a:solidFill>
              </a:rPr>
              <a:t>lakOVANÝ</a:t>
            </a:r>
            <a:r>
              <a:rPr lang="cs-CZ" sz="1100" cap="all" dirty="0">
                <a:solidFill>
                  <a:schemeClr val="bg1">
                    <a:lumMod val="50000"/>
                  </a:schemeClr>
                </a:solidFill>
              </a:rPr>
              <a:t>, barva černá matná.</a:t>
            </a:r>
          </a:p>
          <a:p>
            <a:r>
              <a:rPr lang="cs-CZ" sz="1100" cap="all" dirty="0">
                <a:solidFill>
                  <a:schemeClr val="bg1">
                    <a:lumMod val="50000"/>
                  </a:schemeClr>
                </a:solidFill>
              </a:rPr>
              <a:t>Tři zásuvky bez úchytek, řešeno přesahem čela ve spodní části zásuvky, hrana ABS 2mm. 4 ZÁSUVKY PO DESKOU STOLU,</a:t>
            </a:r>
          </a:p>
          <a:p>
            <a:r>
              <a:rPr lang="cs-CZ" sz="1100" cap="all" dirty="0">
                <a:solidFill>
                  <a:schemeClr val="bg1">
                    <a:lumMod val="50000"/>
                  </a:schemeClr>
                </a:solidFill>
              </a:rPr>
              <a:t>Pojezdy kuličkové </a:t>
            </a:r>
            <a:r>
              <a:rPr lang="cs-CZ" sz="1100" cap="all" dirty="0" err="1">
                <a:solidFill>
                  <a:schemeClr val="bg1">
                    <a:lumMod val="50000"/>
                  </a:schemeClr>
                </a:solidFill>
              </a:rPr>
              <a:t>plnovýsuvné</a:t>
            </a:r>
            <a:r>
              <a:rPr lang="cs-CZ" sz="1100" cap="all" dirty="0">
                <a:solidFill>
                  <a:schemeClr val="bg1">
                    <a:lumMod val="50000"/>
                  </a:schemeClr>
                </a:solidFill>
              </a:rPr>
              <a:t> s tlumeným dovíráním na boku zásuvky. </a:t>
            </a:r>
          </a:p>
          <a:p>
            <a:r>
              <a:rPr lang="cs-CZ" sz="1100" cap="all" dirty="0">
                <a:solidFill>
                  <a:schemeClr val="bg1">
                    <a:lumMod val="50000"/>
                  </a:schemeClr>
                </a:solidFill>
              </a:rPr>
              <a:t>V DESCE NAZNAČEN PROSTUP PRO KABELÁŽ – PŘESNÉ UMÍSTĚNÍ ODSOUHLASIT ZADAVATELEM ZAKÁZKY PŘED ZADÁNÍM DO VÝROBY</a:t>
            </a:r>
          </a:p>
          <a:p>
            <a:endParaRPr lang="cs-CZ" dirty="0">
              <a:solidFill>
                <a:schemeClr val="tx1">
                  <a:lumMod val="50000"/>
                  <a:lumOff val="50000"/>
                </a:schemeClr>
              </a:solidFill>
            </a:endParaRPr>
          </a:p>
        </p:txBody>
      </p:sp>
      <p:cxnSp>
        <p:nvCxnSpPr>
          <p:cNvPr id="8" name="Přímá spojnice 7">
            <a:extLst>
              <a:ext uri="{FF2B5EF4-FFF2-40B4-BE49-F238E27FC236}">
                <a16:creationId xmlns:a16="http://schemas.microsoft.com/office/drawing/2014/main" id="{E9446BCB-D2BA-95A4-19C3-293A0DCDCD43}"/>
              </a:ext>
            </a:extLst>
          </p:cNvPr>
          <p:cNvCxnSpPr/>
          <p:nvPr/>
        </p:nvCxnSpPr>
        <p:spPr>
          <a:xfrm>
            <a:off x="9975491"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4AB84099-8951-0DD5-411E-370EC3E43C2C}"/>
              </a:ext>
            </a:extLst>
          </p:cNvPr>
          <p:cNvCxnSpPr/>
          <p:nvPr/>
        </p:nvCxnSpPr>
        <p:spPr>
          <a:xfrm>
            <a:off x="9975491"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50062AE7-2D5F-6943-B303-1FDF9F3DC980}"/>
              </a:ext>
            </a:extLst>
          </p:cNvPr>
          <p:cNvCxnSpPr/>
          <p:nvPr/>
        </p:nvCxnSpPr>
        <p:spPr>
          <a:xfrm>
            <a:off x="9975491"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5" name="TextovéPole 14">
            <a:extLst>
              <a:ext uri="{FF2B5EF4-FFF2-40B4-BE49-F238E27FC236}">
                <a16:creationId xmlns:a16="http://schemas.microsoft.com/office/drawing/2014/main" id="{46E90BFA-F9AD-ACF2-F6B6-C7A217C4AE74}"/>
              </a:ext>
            </a:extLst>
          </p:cNvPr>
          <p:cNvSpPr txBox="1"/>
          <p:nvPr/>
        </p:nvSpPr>
        <p:spPr>
          <a:xfrm>
            <a:off x="9936742"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6" name="Přímá spojnice 15">
            <a:extLst>
              <a:ext uri="{FF2B5EF4-FFF2-40B4-BE49-F238E27FC236}">
                <a16:creationId xmlns:a16="http://schemas.microsoft.com/office/drawing/2014/main" id="{A7A59EA0-C36F-9EC7-2FDE-456BC19DC08A}"/>
              </a:ext>
            </a:extLst>
          </p:cNvPr>
          <p:cNvCxnSpPr/>
          <p:nvPr/>
        </p:nvCxnSpPr>
        <p:spPr>
          <a:xfrm>
            <a:off x="9975491"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04B6A0EC-507E-7A71-3BE4-D97F8B7E8854}"/>
              </a:ext>
            </a:extLst>
          </p:cNvPr>
          <p:cNvCxnSpPr/>
          <p:nvPr/>
        </p:nvCxnSpPr>
        <p:spPr>
          <a:xfrm>
            <a:off x="9975491"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Přímá spojnice 17">
            <a:extLst>
              <a:ext uri="{FF2B5EF4-FFF2-40B4-BE49-F238E27FC236}">
                <a16:creationId xmlns:a16="http://schemas.microsoft.com/office/drawing/2014/main" id="{8CD2D71F-DFFD-4BEA-C4BB-580983CFFF87}"/>
              </a:ext>
            </a:extLst>
          </p:cNvPr>
          <p:cNvCxnSpPr/>
          <p:nvPr/>
        </p:nvCxnSpPr>
        <p:spPr>
          <a:xfrm>
            <a:off x="9975491"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0" name="TextovéPole 19">
            <a:extLst>
              <a:ext uri="{FF2B5EF4-FFF2-40B4-BE49-F238E27FC236}">
                <a16:creationId xmlns:a16="http://schemas.microsoft.com/office/drawing/2014/main" id="{DA376D82-5219-B9E6-13F2-B5C7AF520261}"/>
              </a:ext>
            </a:extLst>
          </p:cNvPr>
          <p:cNvSpPr txBox="1"/>
          <p:nvPr/>
        </p:nvSpPr>
        <p:spPr>
          <a:xfrm>
            <a:off x="9946713" y="8857661"/>
            <a:ext cx="4130040" cy="261610"/>
          </a:xfrm>
          <a:prstGeom prst="rect">
            <a:avLst/>
          </a:prstGeom>
          <a:noFill/>
        </p:spPr>
        <p:txBody>
          <a:bodyPr wrap="square" rtlCol="0">
            <a:spAutoFit/>
          </a:bodyPr>
          <a:lstStyle/>
          <a:p>
            <a:r>
              <a:rPr lang="cs-CZ" sz="1100" b="1" dirty="0"/>
              <a:t>KANCELÁŘSKÝ STŮL L, POLOŽKA Č. : 42004 O</a:t>
            </a:r>
          </a:p>
        </p:txBody>
      </p:sp>
      <p:cxnSp>
        <p:nvCxnSpPr>
          <p:cNvPr id="21" name="Přímá spojnice 20">
            <a:extLst>
              <a:ext uri="{FF2B5EF4-FFF2-40B4-BE49-F238E27FC236}">
                <a16:creationId xmlns:a16="http://schemas.microsoft.com/office/drawing/2014/main" id="{676D197C-F46E-AA3E-3899-409FC1857D9D}"/>
              </a:ext>
            </a:extLst>
          </p:cNvPr>
          <p:cNvCxnSpPr/>
          <p:nvPr/>
        </p:nvCxnSpPr>
        <p:spPr>
          <a:xfrm>
            <a:off x="9947551"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2" name="TextovéPole 21">
            <a:extLst>
              <a:ext uri="{FF2B5EF4-FFF2-40B4-BE49-F238E27FC236}">
                <a16:creationId xmlns:a16="http://schemas.microsoft.com/office/drawing/2014/main" id="{2E5CC9DE-3AF8-2CCD-FD8D-37244F9680B2}"/>
              </a:ext>
            </a:extLst>
          </p:cNvPr>
          <p:cNvSpPr txBox="1"/>
          <p:nvPr/>
        </p:nvSpPr>
        <p:spPr>
          <a:xfrm>
            <a:off x="9946713" y="9108693"/>
            <a:ext cx="4305515" cy="352597"/>
          </a:xfrm>
          <a:prstGeom prst="rect">
            <a:avLst/>
          </a:prstGeom>
          <a:noFill/>
        </p:spPr>
        <p:txBody>
          <a:bodyPr wrap="square" rtlCol="0">
            <a:spAutoFit/>
          </a:bodyPr>
          <a:lstStyle/>
          <a:p>
            <a:pPr>
              <a:lnSpc>
                <a:spcPts val="2300"/>
              </a:lnSpc>
            </a:pPr>
            <a:r>
              <a:rPr lang="cs-CZ" sz="1100" dirty="0"/>
              <a:t>UMÍSTĚNÍ:  LOGOPEDIE 1.32</a:t>
            </a:r>
            <a:endParaRPr lang="cs-CZ" sz="1100" dirty="0">
              <a:solidFill>
                <a:srgbClr val="FF0000"/>
              </a:solidFill>
            </a:endParaRPr>
          </a:p>
        </p:txBody>
      </p:sp>
      <p:sp>
        <p:nvSpPr>
          <p:cNvPr id="23" name="TextovéPole 22">
            <a:extLst>
              <a:ext uri="{FF2B5EF4-FFF2-40B4-BE49-F238E27FC236}">
                <a16:creationId xmlns:a16="http://schemas.microsoft.com/office/drawing/2014/main" id="{3073ABFB-F6FF-48FB-9CE0-0FB68265DE7F}"/>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376566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ovéPole 39">
            <a:extLst>
              <a:ext uri="{FF2B5EF4-FFF2-40B4-BE49-F238E27FC236}">
                <a16:creationId xmlns:a16="http://schemas.microsoft.com/office/drawing/2014/main" id="{2F79D653-509C-54DC-D266-E979EC1A652C}"/>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14" name="Obrázek 13" descr="Obsah obrázku skica, kresba, diagram, Technický výkres&#10;&#10;Popis byl vytvořen automaticky">
            <a:extLst>
              <a:ext uri="{FF2B5EF4-FFF2-40B4-BE49-F238E27FC236}">
                <a16:creationId xmlns:a16="http://schemas.microsoft.com/office/drawing/2014/main" id="{A83A40DA-75E6-ED8D-E1B5-43B2800B4F9B}"/>
              </a:ext>
            </a:extLst>
          </p:cNvPr>
          <p:cNvPicPr>
            <a:picLocks noChangeAspect="1"/>
          </p:cNvPicPr>
          <p:nvPr/>
        </p:nvPicPr>
        <p:blipFill rotWithShape="1">
          <a:blip r:embed="rId3">
            <a:extLst>
              <a:ext uri="{28A0092B-C50C-407E-A947-70E740481C1C}">
                <a14:useLocalDpi xmlns:a14="http://schemas.microsoft.com/office/drawing/2010/main" val="0"/>
              </a:ext>
            </a:extLst>
          </a:blip>
          <a:srcRect t="15548" r="34436" b="15152"/>
          <a:stretch/>
        </p:blipFill>
        <p:spPr>
          <a:xfrm>
            <a:off x="546835" y="2229006"/>
            <a:ext cx="8484621" cy="6343061"/>
          </a:xfrm>
          <a:prstGeom prst="rect">
            <a:avLst/>
          </a:prstGeom>
        </p:spPr>
      </p:pic>
      <p:pic>
        <p:nvPicPr>
          <p:cNvPr id="15" name="Obrázek 14" descr="Obsah obrázku skica, kresba, diagram, Technický výkres&#10;&#10;Popis byl vytvořen automaticky">
            <a:extLst>
              <a:ext uri="{FF2B5EF4-FFF2-40B4-BE49-F238E27FC236}">
                <a16:creationId xmlns:a16="http://schemas.microsoft.com/office/drawing/2014/main" id="{7E8315BD-8D8F-0D7C-D166-82EBBC5E7CFF}"/>
              </a:ext>
            </a:extLst>
          </p:cNvPr>
          <p:cNvPicPr>
            <a:picLocks noChangeAspect="1"/>
          </p:cNvPicPr>
          <p:nvPr/>
        </p:nvPicPr>
        <p:blipFill rotWithShape="1">
          <a:blip r:embed="rId3">
            <a:extLst>
              <a:ext uri="{28A0092B-C50C-407E-A947-70E740481C1C}">
                <a14:useLocalDpi xmlns:a14="http://schemas.microsoft.com/office/drawing/2010/main" val="0"/>
              </a:ext>
            </a:extLst>
          </a:blip>
          <a:srcRect l="64323" t="51342" r="-550" b="20355"/>
          <a:stretch/>
        </p:blipFill>
        <p:spPr>
          <a:xfrm>
            <a:off x="10147365" y="3383463"/>
            <a:ext cx="4071555" cy="2249960"/>
          </a:xfrm>
          <a:prstGeom prst="rect">
            <a:avLst/>
          </a:prstGeom>
        </p:spPr>
      </p:pic>
      <p:sp>
        <p:nvSpPr>
          <p:cNvPr id="3" name="TextovéPole 2">
            <a:extLst>
              <a:ext uri="{FF2B5EF4-FFF2-40B4-BE49-F238E27FC236}">
                <a16:creationId xmlns:a16="http://schemas.microsoft.com/office/drawing/2014/main" id="{0F378FFA-B8E4-74AA-5EA6-CDE8D14748B2}"/>
              </a:ext>
            </a:extLst>
          </p:cNvPr>
          <p:cNvSpPr txBox="1"/>
          <p:nvPr/>
        </p:nvSpPr>
        <p:spPr>
          <a:xfrm>
            <a:off x="1334487" y="717370"/>
            <a:ext cx="2975662" cy="646331"/>
          </a:xfrm>
          <a:prstGeom prst="rect">
            <a:avLst/>
          </a:prstGeom>
          <a:noFill/>
        </p:spPr>
        <p:txBody>
          <a:bodyPr wrap="square" rtlCol="0">
            <a:spAutoFit/>
          </a:bodyPr>
          <a:lstStyle/>
          <a:p>
            <a:r>
              <a:rPr lang="cs-CZ" dirty="0">
                <a:solidFill>
                  <a:schemeClr val="accent2">
                    <a:lumMod val="50000"/>
                  </a:schemeClr>
                </a:solidFill>
              </a:rPr>
              <a:t>KANCELÁŘSKÝ STŮL L</a:t>
            </a:r>
          </a:p>
          <a:p>
            <a:r>
              <a:rPr lang="cs-CZ" dirty="0">
                <a:solidFill>
                  <a:schemeClr val="accent2">
                    <a:lumMod val="50000"/>
                  </a:schemeClr>
                </a:solidFill>
              </a:rPr>
              <a:t>POLOŽKA Č. 42005 O</a:t>
            </a:r>
          </a:p>
        </p:txBody>
      </p:sp>
      <p:sp>
        <p:nvSpPr>
          <p:cNvPr id="7" name="TextovéPole 6">
            <a:extLst>
              <a:ext uri="{FF2B5EF4-FFF2-40B4-BE49-F238E27FC236}">
                <a16:creationId xmlns:a16="http://schemas.microsoft.com/office/drawing/2014/main" id="{7FF5DE41-E34D-759D-CC26-E035B7A77988}"/>
              </a:ext>
            </a:extLst>
          </p:cNvPr>
          <p:cNvSpPr txBox="1"/>
          <p:nvPr/>
        </p:nvSpPr>
        <p:spPr>
          <a:xfrm>
            <a:off x="9808878" y="717370"/>
            <a:ext cx="4257904" cy="2646878"/>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cap="all" dirty="0">
                <a:solidFill>
                  <a:schemeClr val="tx1">
                    <a:lumMod val="50000"/>
                    <a:lumOff val="50000"/>
                  </a:schemeClr>
                </a:solidFill>
              </a:rPr>
              <a:t>popis</a:t>
            </a:r>
          </a:p>
          <a:p>
            <a:pPr algn="l"/>
            <a:r>
              <a:rPr lang="cs-CZ" sz="1100" cap="all" dirty="0">
                <a:solidFill>
                  <a:srgbClr val="67696C"/>
                </a:solidFill>
              </a:rPr>
              <a:t>Kancelářský stůl ATYP DO L, v. 75cm.</a:t>
            </a:r>
          </a:p>
          <a:p>
            <a:r>
              <a:rPr lang="cs-CZ" sz="1100" cap="all" dirty="0">
                <a:solidFill>
                  <a:schemeClr val="tx1">
                    <a:lumMod val="50000"/>
                    <a:lumOff val="50000"/>
                  </a:schemeClr>
                </a:solidFill>
              </a:rPr>
              <a:t>Materiál LTD </a:t>
            </a:r>
            <a:r>
              <a:rPr lang="cs-CZ" sz="1100" cap="all" dirty="0" err="1">
                <a:solidFill>
                  <a:schemeClr val="tx1">
                    <a:lumMod val="50000"/>
                    <a:lumOff val="50000"/>
                  </a:schemeClr>
                </a:solidFill>
              </a:rPr>
              <a:t>tl</a:t>
            </a:r>
            <a:r>
              <a:rPr lang="cs-CZ" sz="1100" cap="all" dirty="0">
                <a:solidFill>
                  <a:schemeClr val="tx1">
                    <a:lumMod val="50000"/>
                    <a:lumOff val="50000"/>
                  </a:schemeClr>
                </a:solidFill>
              </a:rPr>
              <a:t>. 18mm, dekor přírodní dub, povrch ST10, </a:t>
            </a:r>
          </a:p>
          <a:p>
            <a:r>
              <a:rPr lang="cs-CZ" sz="1100" cap="all" dirty="0">
                <a:solidFill>
                  <a:schemeClr val="tx1">
                    <a:lumMod val="50000"/>
                    <a:lumOff val="50000"/>
                  </a:schemeClr>
                </a:solidFill>
              </a:rPr>
              <a:t>hrana ABS 2mm.</a:t>
            </a:r>
          </a:p>
          <a:p>
            <a:r>
              <a:rPr lang="cs-CZ" sz="1100" cap="all" dirty="0">
                <a:solidFill>
                  <a:schemeClr val="tx1">
                    <a:lumMod val="50000"/>
                    <a:lumOff val="50000"/>
                  </a:schemeClr>
                </a:solidFill>
              </a:rPr>
              <a:t>Obdélníková stolová podnož s rektifikací, materiál ocelový UZAVŘENÝ </a:t>
            </a:r>
            <a:r>
              <a:rPr lang="cs-CZ" sz="1100" cap="all" dirty="0">
                <a:solidFill>
                  <a:schemeClr val="bg1">
                    <a:lumMod val="50000"/>
                  </a:schemeClr>
                </a:solidFill>
              </a:rPr>
              <a:t>profil 20x50x1,2mm, </a:t>
            </a:r>
            <a:r>
              <a:rPr lang="cs-CZ" sz="1100" cap="all" dirty="0" err="1">
                <a:solidFill>
                  <a:schemeClr val="bg1">
                    <a:lumMod val="50000"/>
                  </a:schemeClr>
                </a:solidFill>
              </a:rPr>
              <a:t>práškovĚ</a:t>
            </a:r>
            <a:r>
              <a:rPr lang="cs-CZ" sz="1100" cap="all" dirty="0">
                <a:solidFill>
                  <a:schemeClr val="bg1">
                    <a:lumMod val="50000"/>
                  </a:schemeClr>
                </a:solidFill>
              </a:rPr>
              <a:t> </a:t>
            </a:r>
            <a:r>
              <a:rPr lang="cs-CZ" sz="1100" cap="all" dirty="0" err="1">
                <a:solidFill>
                  <a:schemeClr val="bg1">
                    <a:lumMod val="50000"/>
                  </a:schemeClr>
                </a:solidFill>
              </a:rPr>
              <a:t>lakOVANÝ</a:t>
            </a:r>
            <a:r>
              <a:rPr lang="cs-CZ" sz="1100" cap="all" dirty="0">
                <a:solidFill>
                  <a:schemeClr val="bg1">
                    <a:lumMod val="50000"/>
                  </a:schemeClr>
                </a:solidFill>
              </a:rPr>
              <a:t>, barva černá matná.</a:t>
            </a:r>
          </a:p>
          <a:p>
            <a:r>
              <a:rPr lang="cs-CZ" sz="1100" cap="all" dirty="0">
                <a:solidFill>
                  <a:schemeClr val="bg1">
                    <a:lumMod val="50000"/>
                  </a:schemeClr>
                </a:solidFill>
              </a:rPr>
              <a:t>Tři zásuvky bez úchytek, řešeno přesahem čela ve spodní části zásuvky, hrana ABS 2mm. 4 ZÁSUVKY PO DESKOU STOLU,</a:t>
            </a:r>
          </a:p>
          <a:p>
            <a:r>
              <a:rPr lang="cs-CZ" sz="1100" cap="all" dirty="0">
                <a:solidFill>
                  <a:schemeClr val="bg1">
                    <a:lumMod val="50000"/>
                  </a:schemeClr>
                </a:solidFill>
              </a:rPr>
              <a:t>Pojezdy kuličkové </a:t>
            </a:r>
            <a:r>
              <a:rPr lang="cs-CZ" sz="1100" cap="all" dirty="0" err="1">
                <a:solidFill>
                  <a:schemeClr val="bg1">
                    <a:lumMod val="50000"/>
                  </a:schemeClr>
                </a:solidFill>
              </a:rPr>
              <a:t>plnovýsuvné</a:t>
            </a:r>
            <a:r>
              <a:rPr lang="cs-CZ" sz="1100" cap="all" dirty="0">
                <a:solidFill>
                  <a:schemeClr val="bg1">
                    <a:lumMod val="50000"/>
                  </a:schemeClr>
                </a:solidFill>
              </a:rPr>
              <a:t> s tlumeným dovíráním na boku zásuvky. </a:t>
            </a:r>
          </a:p>
          <a:p>
            <a:r>
              <a:rPr lang="cs-CZ" sz="1100" cap="all" dirty="0">
                <a:solidFill>
                  <a:schemeClr val="bg1">
                    <a:lumMod val="50000"/>
                  </a:schemeClr>
                </a:solidFill>
              </a:rPr>
              <a:t>V DESCE NAZNAČEN PROSTUP PRO KABELÁŽ – PŘESNÉ UMÍSTĚNÍ ODSOUHLASIT ZADAVATELEM ZAKÁZKY PŘED ZADÁNÍM DO VÝROBY</a:t>
            </a:r>
          </a:p>
          <a:p>
            <a:endParaRPr lang="cs-CZ" dirty="0">
              <a:solidFill>
                <a:schemeClr val="tx1">
                  <a:lumMod val="50000"/>
                  <a:lumOff val="50000"/>
                </a:schemeClr>
              </a:solidFill>
            </a:endParaRPr>
          </a:p>
        </p:txBody>
      </p:sp>
      <p:cxnSp>
        <p:nvCxnSpPr>
          <p:cNvPr id="8" name="Přímá spojnice 7">
            <a:extLst>
              <a:ext uri="{FF2B5EF4-FFF2-40B4-BE49-F238E27FC236}">
                <a16:creationId xmlns:a16="http://schemas.microsoft.com/office/drawing/2014/main" id="{B48400D6-BEBB-E1CE-F4A2-49D368C8A1D7}"/>
              </a:ext>
            </a:extLst>
          </p:cNvPr>
          <p:cNvCxnSpPr/>
          <p:nvPr/>
        </p:nvCxnSpPr>
        <p:spPr>
          <a:xfrm>
            <a:off x="9975491"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FBA3BBDB-DF8D-88C1-B8F8-5D82B76B881F}"/>
              </a:ext>
            </a:extLst>
          </p:cNvPr>
          <p:cNvCxnSpPr/>
          <p:nvPr/>
        </p:nvCxnSpPr>
        <p:spPr>
          <a:xfrm>
            <a:off x="9975491"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Přímá spojnice 10">
            <a:extLst>
              <a:ext uri="{FF2B5EF4-FFF2-40B4-BE49-F238E27FC236}">
                <a16:creationId xmlns:a16="http://schemas.microsoft.com/office/drawing/2014/main" id="{552F9AB1-82F6-02F3-BFCE-B2EE9333839A}"/>
              </a:ext>
            </a:extLst>
          </p:cNvPr>
          <p:cNvCxnSpPr/>
          <p:nvPr/>
        </p:nvCxnSpPr>
        <p:spPr>
          <a:xfrm>
            <a:off x="9975491"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2" name="TextovéPole 11">
            <a:extLst>
              <a:ext uri="{FF2B5EF4-FFF2-40B4-BE49-F238E27FC236}">
                <a16:creationId xmlns:a16="http://schemas.microsoft.com/office/drawing/2014/main" id="{D2FDBC77-6EB0-AF1A-4BD8-4204237EC229}"/>
              </a:ext>
            </a:extLst>
          </p:cNvPr>
          <p:cNvSpPr txBox="1"/>
          <p:nvPr/>
        </p:nvSpPr>
        <p:spPr>
          <a:xfrm>
            <a:off x="9936742"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3" name="Přímá spojnice 12">
            <a:extLst>
              <a:ext uri="{FF2B5EF4-FFF2-40B4-BE49-F238E27FC236}">
                <a16:creationId xmlns:a16="http://schemas.microsoft.com/office/drawing/2014/main" id="{2B20B8BA-891A-7317-8F0C-6E8FCBE46E8C}"/>
              </a:ext>
            </a:extLst>
          </p:cNvPr>
          <p:cNvCxnSpPr/>
          <p:nvPr/>
        </p:nvCxnSpPr>
        <p:spPr>
          <a:xfrm>
            <a:off x="9975491"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03AC2B7A-7829-C4D6-9203-F967D8573FD9}"/>
              </a:ext>
            </a:extLst>
          </p:cNvPr>
          <p:cNvCxnSpPr/>
          <p:nvPr/>
        </p:nvCxnSpPr>
        <p:spPr>
          <a:xfrm>
            <a:off x="9975491"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A4C394E8-4629-7601-7776-077ABFA7B382}"/>
              </a:ext>
            </a:extLst>
          </p:cNvPr>
          <p:cNvCxnSpPr/>
          <p:nvPr/>
        </p:nvCxnSpPr>
        <p:spPr>
          <a:xfrm>
            <a:off x="9975491"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0A8697FA-DC7B-7094-E2FA-C35CB009755F}"/>
              </a:ext>
            </a:extLst>
          </p:cNvPr>
          <p:cNvSpPr txBox="1"/>
          <p:nvPr/>
        </p:nvSpPr>
        <p:spPr>
          <a:xfrm>
            <a:off x="9946713" y="8857661"/>
            <a:ext cx="4130040" cy="261610"/>
          </a:xfrm>
          <a:prstGeom prst="rect">
            <a:avLst/>
          </a:prstGeom>
          <a:noFill/>
        </p:spPr>
        <p:txBody>
          <a:bodyPr wrap="square" rtlCol="0">
            <a:spAutoFit/>
          </a:bodyPr>
          <a:lstStyle/>
          <a:p>
            <a:r>
              <a:rPr lang="cs-CZ" sz="1100" b="1" dirty="0"/>
              <a:t>KANCELÁŘSKÝ STŮL L,  POLOŽKA Č. : 42005 O</a:t>
            </a:r>
          </a:p>
        </p:txBody>
      </p:sp>
      <p:cxnSp>
        <p:nvCxnSpPr>
          <p:cNvPr id="20" name="Přímá spojnice 19">
            <a:extLst>
              <a:ext uri="{FF2B5EF4-FFF2-40B4-BE49-F238E27FC236}">
                <a16:creationId xmlns:a16="http://schemas.microsoft.com/office/drawing/2014/main" id="{DBE5DC18-CCC0-EA27-D07F-CE69AD82C9E8}"/>
              </a:ext>
            </a:extLst>
          </p:cNvPr>
          <p:cNvCxnSpPr/>
          <p:nvPr/>
        </p:nvCxnSpPr>
        <p:spPr>
          <a:xfrm>
            <a:off x="9947551"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1" name="TextovéPole 20">
            <a:extLst>
              <a:ext uri="{FF2B5EF4-FFF2-40B4-BE49-F238E27FC236}">
                <a16:creationId xmlns:a16="http://schemas.microsoft.com/office/drawing/2014/main" id="{211171B6-FF3E-54A7-13FC-996C2A46BFD5}"/>
              </a:ext>
            </a:extLst>
          </p:cNvPr>
          <p:cNvSpPr txBox="1"/>
          <p:nvPr/>
        </p:nvSpPr>
        <p:spPr>
          <a:xfrm>
            <a:off x="9946713" y="9108693"/>
            <a:ext cx="4305515" cy="352597"/>
          </a:xfrm>
          <a:prstGeom prst="rect">
            <a:avLst/>
          </a:prstGeom>
          <a:noFill/>
        </p:spPr>
        <p:txBody>
          <a:bodyPr wrap="square" rtlCol="0">
            <a:spAutoFit/>
          </a:bodyPr>
          <a:lstStyle/>
          <a:p>
            <a:pPr>
              <a:lnSpc>
                <a:spcPts val="2300"/>
              </a:lnSpc>
            </a:pPr>
            <a:r>
              <a:rPr lang="cs-CZ" sz="1100" dirty="0"/>
              <a:t>UMÍSTĚNÍ:  LOGOPEDIE 1.33</a:t>
            </a:r>
            <a:endParaRPr lang="cs-CZ" sz="1100" dirty="0">
              <a:solidFill>
                <a:srgbClr val="FF0000"/>
              </a:solidFill>
            </a:endParaRPr>
          </a:p>
        </p:txBody>
      </p:sp>
      <p:sp>
        <p:nvSpPr>
          <p:cNvPr id="22" name="TextovéPole 21">
            <a:extLst>
              <a:ext uri="{FF2B5EF4-FFF2-40B4-BE49-F238E27FC236}">
                <a16:creationId xmlns:a16="http://schemas.microsoft.com/office/drawing/2014/main" id="{FAAAC716-D937-255D-AC9A-2E028509480A}"/>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24612888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Obrázek 11" descr="Obsah obrázku skica, text, diagram, kresba&#10;&#10;Popis byl vytvořen automaticky">
            <a:extLst>
              <a:ext uri="{FF2B5EF4-FFF2-40B4-BE49-F238E27FC236}">
                <a16:creationId xmlns:a16="http://schemas.microsoft.com/office/drawing/2014/main" id="{B27D834A-6EF7-624A-AE89-9F6B465B7414}"/>
              </a:ext>
            </a:extLst>
          </p:cNvPr>
          <p:cNvPicPr>
            <a:picLocks noChangeAspect="1"/>
          </p:cNvPicPr>
          <p:nvPr/>
        </p:nvPicPr>
        <p:blipFill rotWithShape="1">
          <a:blip r:embed="rId3">
            <a:extLst>
              <a:ext uri="{28A0092B-C50C-407E-A947-70E740481C1C}">
                <a14:useLocalDpi xmlns:a14="http://schemas.microsoft.com/office/drawing/2010/main" val="0"/>
              </a:ext>
            </a:extLst>
          </a:blip>
          <a:srcRect r="35812" b="11979"/>
          <a:stretch/>
        </p:blipFill>
        <p:spPr>
          <a:xfrm>
            <a:off x="376352" y="1202877"/>
            <a:ext cx="7183323" cy="6967135"/>
          </a:xfrm>
          <a:prstGeom prst="rect">
            <a:avLst/>
          </a:prstGeom>
        </p:spPr>
      </p:pic>
      <p:sp>
        <p:nvSpPr>
          <p:cNvPr id="4" name="TextovéPole 3">
            <a:extLst>
              <a:ext uri="{FF2B5EF4-FFF2-40B4-BE49-F238E27FC236}">
                <a16:creationId xmlns:a16="http://schemas.microsoft.com/office/drawing/2014/main" id="{CADB84B5-3CC3-1AAA-A09D-6B0C393A888A}"/>
              </a:ext>
            </a:extLst>
          </p:cNvPr>
          <p:cNvSpPr txBox="1"/>
          <p:nvPr/>
        </p:nvSpPr>
        <p:spPr>
          <a:xfrm>
            <a:off x="1334487" y="1202877"/>
            <a:ext cx="2975662" cy="646331"/>
          </a:xfrm>
          <a:prstGeom prst="rect">
            <a:avLst/>
          </a:prstGeom>
          <a:noFill/>
        </p:spPr>
        <p:txBody>
          <a:bodyPr wrap="square" rtlCol="0">
            <a:spAutoFit/>
          </a:bodyPr>
          <a:lstStyle/>
          <a:p>
            <a:r>
              <a:rPr lang="cs-CZ" dirty="0">
                <a:solidFill>
                  <a:schemeClr val="accent2">
                    <a:lumMod val="50000"/>
                  </a:schemeClr>
                </a:solidFill>
              </a:rPr>
              <a:t>PRACOVNÍ STŮL </a:t>
            </a:r>
          </a:p>
          <a:p>
            <a:r>
              <a:rPr lang="cs-CZ" dirty="0">
                <a:solidFill>
                  <a:schemeClr val="accent2">
                    <a:lumMod val="50000"/>
                  </a:schemeClr>
                </a:solidFill>
              </a:rPr>
              <a:t>POLOŽKA Č. 42006 O</a:t>
            </a:r>
          </a:p>
        </p:txBody>
      </p:sp>
      <p:sp>
        <p:nvSpPr>
          <p:cNvPr id="39" name="TextovéPole 38">
            <a:extLst>
              <a:ext uri="{FF2B5EF4-FFF2-40B4-BE49-F238E27FC236}">
                <a16:creationId xmlns:a16="http://schemas.microsoft.com/office/drawing/2014/main" id="{7D9C9F90-62B1-7470-B583-D8B8E9AC265D}"/>
              </a:ext>
            </a:extLst>
          </p:cNvPr>
          <p:cNvSpPr txBox="1"/>
          <p:nvPr/>
        </p:nvSpPr>
        <p:spPr>
          <a:xfrm>
            <a:off x="9922267" y="940824"/>
            <a:ext cx="4257904" cy="180049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pPr algn="l"/>
            <a:r>
              <a:rPr lang="cs-CZ" sz="1100" dirty="0">
                <a:solidFill>
                  <a:srgbClr val="67696C"/>
                </a:solidFill>
              </a:rPr>
              <a:t>KANCELÁŘSKÝ STŮL </a:t>
            </a:r>
            <a:r>
              <a:rPr lang="cs-CZ" sz="1100" dirty="0"/>
              <a:t>85</a:t>
            </a:r>
            <a:r>
              <a:rPr lang="cs-CZ" sz="1100" dirty="0">
                <a:solidFill>
                  <a:srgbClr val="67696C"/>
                </a:solidFill>
              </a:rPr>
              <a:t>X85CM, V. 74CM.</a:t>
            </a:r>
          </a:p>
          <a:p>
            <a:r>
              <a:rPr lang="cs-CZ" sz="1100" dirty="0">
                <a:solidFill>
                  <a:schemeClr val="tx1">
                    <a:lumMod val="50000"/>
                    <a:lumOff val="50000"/>
                  </a:schemeClr>
                </a:solidFill>
              </a:rPr>
              <a:t>MATERIÁL LTD TL. 18MM, BARVA BÍLÁ, POVRCH ST10, </a:t>
            </a:r>
          </a:p>
          <a:p>
            <a:r>
              <a:rPr lang="cs-CZ" sz="1100" dirty="0">
                <a:solidFill>
                  <a:schemeClr val="tx1">
                    <a:lumMod val="50000"/>
                    <a:lumOff val="50000"/>
                  </a:schemeClr>
                </a:solidFill>
              </a:rPr>
              <a:t>HRANA ABS 2MM.</a:t>
            </a:r>
          </a:p>
          <a:p>
            <a:r>
              <a:rPr lang="cs-CZ" sz="1100" dirty="0">
                <a:solidFill>
                  <a:schemeClr val="tx1">
                    <a:lumMod val="50000"/>
                    <a:lumOff val="50000"/>
                  </a:schemeClr>
                </a:solidFill>
              </a:rPr>
              <a:t>OBDÉLNÍKOVÉ ZKOSENÉ STOLOVÉ NOHY S LUBEM, DEKOR PŘÍRODNÍ DUB, POVRCH ST10</a:t>
            </a:r>
          </a:p>
          <a:p>
            <a:r>
              <a:rPr lang="cs-CZ" sz="1100" dirty="0">
                <a:solidFill>
                  <a:schemeClr val="tx1">
                    <a:lumMod val="50000"/>
                    <a:lumOff val="50000"/>
                  </a:schemeClr>
                </a:solidFill>
              </a:rPr>
              <a:t>UMÍSTĚNÍ A POČET PRŮCHODKY PRO EL. KABEL JEŠTĚ NECHAT PŘED REALIZACÍ ODSOUHLASIT INVESTOREM</a:t>
            </a:r>
          </a:p>
          <a:p>
            <a:r>
              <a:rPr lang="cs-CZ" sz="1100" dirty="0">
                <a:solidFill>
                  <a:schemeClr val="tx1">
                    <a:lumMod val="50000"/>
                    <a:lumOff val="50000"/>
                  </a:schemeClr>
                </a:solidFill>
              </a:rPr>
              <a:t>- PŘÍPADNĚ TYPOVÝ STŮL 52005 A POUZE DOPLNIT PRÚCHODKU</a:t>
            </a:r>
            <a:endParaRPr lang="cs-CZ" sz="1100" dirty="0">
              <a:solidFill>
                <a:srgbClr val="FF0000"/>
              </a:solidFill>
            </a:endParaRPr>
          </a:p>
          <a:p>
            <a:endParaRPr lang="cs-CZ" dirty="0">
              <a:solidFill>
                <a:schemeClr val="tx1">
                  <a:lumMod val="50000"/>
                  <a:lumOff val="50000"/>
                </a:schemeClr>
              </a:solidFill>
            </a:endParaRPr>
          </a:p>
        </p:txBody>
      </p:sp>
      <p:sp>
        <p:nvSpPr>
          <p:cNvPr id="40" name="TextovéPole 39">
            <a:extLst>
              <a:ext uri="{FF2B5EF4-FFF2-40B4-BE49-F238E27FC236}">
                <a16:creationId xmlns:a16="http://schemas.microsoft.com/office/drawing/2014/main" id="{2F79D653-509C-54DC-D266-E979EC1A652C}"/>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sp>
        <p:nvSpPr>
          <p:cNvPr id="10" name="TextovéPole 9">
            <a:extLst>
              <a:ext uri="{FF2B5EF4-FFF2-40B4-BE49-F238E27FC236}">
                <a16:creationId xmlns:a16="http://schemas.microsoft.com/office/drawing/2014/main" id="{0DD97ECC-1D9D-7201-0A56-A081D7BCDF8C}"/>
              </a:ext>
            </a:extLst>
          </p:cNvPr>
          <p:cNvSpPr txBox="1"/>
          <p:nvPr/>
        </p:nvSpPr>
        <p:spPr>
          <a:xfrm>
            <a:off x="6618344" y="6277204"/>
            <a:ext cx="2975662" cy="307777"/>
          </a:xfrm>
          <a:prstGeom prst="rect">
            <a:avLst/>
          </a:prstGeom>
          <a:noFill/>
        </p:spPr>
        <p:txBody>
          <a:bodyPr wrap="square" rtlCol="0">
            <a:spAutoFit/>
          </a:bodyPr>
          <a:lstStyle/>
          <a:p>
            <a:r>
              <a:rPr lang="cs-CZ" sz="1400" dirty="0">
                <a:solidFill>
                  <a:schemeClr val="accent2">
                    <a:lumMod val="50000"/>
                  </a:schemeClr>
                </a:solidFill>
              </a:rPr>
              <a:t>NOHA STOLU</a:t>
            </a:r>
          </a:p>
        </p:txBody>
      </p:sp>
      <p:pic>
        <p:nvPicPr>
          <p:cNvPr id="13" name="Obrázek 12" descr="Obsah obrázku skica, text, diagram, kresba&#10;&#10;Popis byl vytvořen automaticky">
            <a:extLst>
              <a:ext uri="{FF2B5EF4-FFF2-40B4-BE49-F238E27FC236}">
                <a16:creationId xmlns:a16="http://schemas.microsoft.com/office/drawing/2014/main" id="{A281790B-909E-50A4-BF67-ED31212867FF}"/>
              </a:ext>
            </a:extLst>
          </p:cNvPr>
          <p:cNvPicPr>
            <a:picLocks noChangeAspect="1"/>
          </p:cNvPicPr>
          <p:nvPr/>
        </p:nvPicPr>
        <p:blipFill rotWithShape="1">
          <a:blip r:embed="rId3">
            <a:extLst>
              <a:ext uri="{28A0092B-C50C-407E-A947-70E740481C1C}">
                <a14:useLocalDpi xmlns:a14="http://schemas.microsoft.com/office/drawing/2010/main" val="0"/>
              </a:ext>
            </a:extLst>
          </a:blip>
          <a:srcRect l="66776" t="48822" r="16888" b="11979"/>
          <a:stretch/>
        </p:blipFill>
        <p:spPr>
          <a:xfrm>
            <a:off x="6178150" y="6535640"/>
            <a:ext cx="1828139" cy="3102712"/>
          </a:xfrm>
          <a:prstGeom prst="rect">
            <a:avLst/>
          </a:prstGeom>
        </p:spPr>
      </p:pic>
      <p:pic>
        <p:nvPicPr>
          <p:cNvPr id="14" name="Obrázek 13" descr="Obsah obrázku skica, text, diagram, kresba&#10;&#10;Popis byl vytvořen automaticky">
            <a:extLst>
              <a:ext uri="{FF2B5EF4-FFF2-40B4-BE49-F238E27FC236}">
                <a16:creationId xmlns:a16="http://schemas.microsoft.com/office/drawing/2014/main" id="{1244F20A-5B20-067C-728A-C11CA5F49D93}"/>
              </a:ext>
            </a:extLst>
          </p:cNvPr>
          <p:cNvPicPr>
            <a:picLocks noChangeAspect="1"/>
          </p:cNvPicPr>
          <p:nvPr/>
        </p:nvPicPr>
        <p:blipFill rotWithShape="1">
          <a:blip r:embed="rId3">
            <a:extLst>
              <a:ext uri="{28A0092B-C50C-407E-A947-70E740481C1C}">
                <a14:useLocalDpi xmlns:a14="http://schemas.microsoft.com/office/drawing/2010/main" val="0"/>
              </a:ext>
            </a:extLst>
          </a:blip>
          <a:srcRect l="62826" t="12963" r="3407" b="51604"/>
          <a:stretch/>
        </p:blipFill>
        <p:spPr>
          <a:xfrm>
            <a:off x="10673326" y="2976906"/>
            <a:ext cx="2976388" cy="2209006"/>
          </a:xfrm>
          <a:prstGeom prst="rect">
            <a:avLst/>
          </a:prstGeom>
        </p:spPr>
      </p:pic>
      <p:cxnSp>
        <p:nvCxnSpPr>
          <p:cNvPr id="3" name="Přímá spojnice 2">
            <a:extLst>
              <a:ext uri="{FF2B5EF4-FFF2-40B4-BE49-F238E27FC236}">
                <a16:creationId xmlns:a16="http://schemas.microsoft.com/office/drawing/2014/main" id="{84D73067-598B-86A3-9838-BA5350A121C8}"/>
              </a:ext>
            </a:extLst>
          </p:cNvPr>
          <p:cNvCxnSpPr/>
          <p:nvPr/>
        </p:nvCxnSpPr>
        <p:spPr>
          <a:xfrm>
            <a:off x="9975491"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Přímá spojnice 6">
            <a:extLst>
              <a:ext uri="{FF2B5EF4-FFF2-40B4-BE49-F238E27FC236}">
                <a16:creationId xmlns:a16="http://schemas.microsoft.com/office/drawing/2014/main" id="{096459A9-5262-2C59-1B0A-C94A6A7F5BC3}"/>
              </a:ext>
            </a:extLst>
          </p:cNvPr>
          <p:cNvCxnSpPr/>
          <p:nvPr/>
        </p:nvCxnSpPr>
        <p:spPr>
          <a:xfrm>
            <a:off x="9975491"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53E2A466-EC61-6E73-636C-38EE5645EEA9}"/>
              </a:ext>
            </a:extLst>
          </p:cNvPr>
          <p:cNvCxnSpPr/>
          <p:nvPr/>
        </p:nvCxnSpPr>
        <p:spPr>
          <a:xfrm>
            <a:off x="9975491"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1" name="TextovéPole 10">
            <a:extLst>
              <a:ext uri="{FF2B5EF4-FFF2-40B4-BE49-F238E27FC236}">
                <a16:creationId xmlns:a16="http://schemas.microsoft.com/office/drawing/2014/main" id="{6ECCEC43-AEDB-D1CB-5EA1-809C81BDF08E}"/>
              </a:ext>
            </a:extLst>
          </p:cNvPr>
          <p:cNvSpPr txBox="1"/>
          <p:nvPr/>
        </p:nvSpPr>
        <p:spPr>
          <a:xfrm>
            <a:off x="9936742"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5" name="Přímá spojnice 14">
            <a:extLst>
              <a:ext uri="{FF2B5EF4-FFF2-40B4-BE49-F238E27FC236}">
                <a16:creationId xmlns:a16="http://schemas.microsoft.com/office/drawing/2014/main" id="{D091B491-53C0-7AE2-E5B3-606835999802}"/>
              </a:ext>
            </a:extLst>
          </p:cNvPr>
          <p:cNvCxnSpPr/>
          <p:nvPr/>
        </p:nvCxnSpPr>
        <p:spPr>
          <a:xfrm>
            <a:off x="9975491"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E58CE05A-086C-AFC5-B1E4-A5706A6FF3B6}"/>
              </a:ext>
            </a:extLst>
          </p:cNvPr>
          <p:cNvCxnSpPr/>
          <p:nvPr/>
        </p:nvCxnSpPr>
        <p:spPr>
          <a:xfrm>
            <a:off x="9975491"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2A043C5E-734C-B9D9-FA75-46ADF5A1B00D}"/>
              </a:ext>
            </a:extLst>
          </p:cNvPr>
          <p:cNvCxnSpPr/>
          <p:nvPr/>
        </p:nvCxnSpPr>
        <p:spPr>
          <a:xfrm>
            <a:off x="9975491"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1DA62943-6A58-6A85-64B0-63E1F79B9805}"/>
              </a:ext>
            </a:extLst>
          </p:cNvPr>
          <p:cNvSpPr txBox="1"/>
          <p:nvPr/>
        </p:nvSpPr>
        <p:spPr>
          <a:xfrm>
            <a:off x="9946713" y="8857661"/>
            <a:ext cx="4130040" cy="261610"/>
          </a:xfrm>
          <a:prstGeom prst="rect">
            <a:avLst/>
          </a:prstGeom>
          <a:noFill/>
        </p:spPr>
        <p:txBody>
          <a:bodyPr wrap="square" rtlCol="0">
            <a:spAutoFit/>
          </a:bodyPr>
          <a:lstStyle/>
          <a:p>
            <a:r>
              <a:rPr lang="cs-CZ" sz="1100" b="1" dirty="0"/>
              <a:t>PRACOVNÍ STŮL,  POLOŽKA Č. : 42006 O</a:t>
            </a:r>
          </a:p>
        </p:txBody>
      </p:sp>
      <p:cxnSp>
        <p:nvCxnSpPr>
          <p:cNvPr id="20" name="Přímá spojnice 19">
            <a:extLst>
              <a:ext uri="{FF2B5EF4-FFF2-40B4-BE49-F238E27FC236}">
                <a16:creationId xmlns:a16="http://schemas.microsoft.com/office/drawing/2014/main" id="{464EBFD9-4F97-31C0-7CC6-66CB38871349}"/>
              </a:ext>
            </a:extLst>
          </p:cNvPr>
          <p:cNvCxnSpPr/>
          <p:nvPr/>
        </p:nvCxnSpPr>
        <p:spPr>
          <a:xfrm>
            <a:off x="9947551"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1" name="TextovéPole 20">
            <a:extLst>
              <a:ext uri="{FF2B5EF4-FFF2-40B4-BE49-F238E27FC236}">
                <a16:creationId xmlns:a16="http://schemas.microsoft.com/office/drawing/2014/main" id="{05D4180E-C0B0-13F1-CBAA-155016654436}"/>
              </a:ext>
            </a:extLst>
          </p:cNvPr>
          <p:cNvSpPr txBox="1"/>
          <p:nvPr/>
        </p:nvSpPr>
        <p:spPr>
          <a:xfrm>
            <a:off x="9946713" y="9108693"/>
            <a:ext cx="4305515" cy="352597"/>
          </a:xfrm>
          <a:prstGeom prst="rect">
            <a:avLst/>
          </a:prstGeom>
          <a:noFill/>
        </p:spPr>
        <p:txBody>
          <a:bodyPr wrap="square" rtlCol="0">
            <a:spAutoFit/>
          </a:bodyPr>
          <a:lstStyle/>
          <a:p>
            <a:pPr>
              <a:lnSpc>
                <a:spcPts val="2300"/>
              </a:lnSpc>
            </a:pPr>
            <a:r>
              <a:rPr lang="cs-CZ" sz="1100" dirty="0"/>
              <a:t>UMÍSTĚNÍ:  ERGO – TERAPEUTICKÁ DÍLNA 2.19</a:t>
            </a:r>
            <a:endParaRPr lang="cs-CZ" sz="1100" dirty="0">
              <a:solidFill>
                <a:srgbClr val="FF0000"/>
              </a:solidFill>
            </a:endParaRPr>
          </a:p>
        </p:txBody>
      </p:sp>
      <p:sp>
        <p:nvSpPr>
          <p:cNvPr id="22" name="TextovéPole 21">
            <a:extLst>
              <a:ext uri="{FF2B5EF4-FFF2-40B4-BE49-F238E27FC236}">
                <a16:creationId xmlns:a16="http://schemas.microsoft.com/office/drawing/2014/main" id="{35AE9059-2B79-4EC9-EBEE-21BF924BFC41}"/>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1910791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12479A5-80B2-950A-A43E-7C30DB5C011D}"/>
              </a:ext>
            </a:extLst>
          </p:cNvPr>
          <p:cNvSpPr txBox="1">
            <a:spLocks/>
          </p:cNvSpPr>
          <p:nvPr/>
        </p:nvSpPr>
        <p:spPr>
          <a:xfrm>
            <a:off x="954894" y="998735"/>
            <a:ext cx="1502038" cy="704464"/>
          </a:xfrm>
          <a:prstGeom prst="rect">
            <a:avLst/>
          </a:prstGeom>
        </p:spPr>
        <p:txBody>
          <a:bodyPr/>
          <a:lstStyle>
            <a:lvl1pPr algn="l" defTabSz="1391900" rtl="0" eaLnBrk="1" latinLnBrk="0" hangingPunct="1">
              <a:lnSpc>
                <a:spcPct val="90000"/>
              </a:lnSpc>
              <a:spcBef>
                <a:spcPct val="0"/>
              </a:spcBef>
              <a:buNone/>
              <a:defRPr sz="6698" kern="1200">
                <a:solidFill>
                  <a:schemeClr val="tx1"/>
                </a:solidFill>
                <a:latin typeface="+mj-lt"/>
                <a:ea typeface="+mj-ea"/>
                <a:cs typeface="+mj-cs"/>
              </a:defRPr>
            </a:lvl1pPr>
          </a:lstStyle>
          <a:p>
            <a:r>
              <a:rPr lang="cs-CZ" sz="2300" dirty="0">
                <a:solidFill>
                  <a:schemeClr val="accent2">
                    <a:lumMod val="50000"/>
                  </a:schemeClr>
                </a:solidFill>
                <a:latin typeface="+mn-lt"/>
              </a:rPr>
              <a:t>OBSAH</a:t>
            </a:r>
          </a:p>
        </p:txBody>
      </p:sp>
      <p:sp>
        <p:nvSpPr>
          <p:cNvPr id="3" name="Zástupný obsah 2">
            <a:extLst>
              <a:ext uri="{FF2B5EF4-FFF2-40B4-BE49-F238E27FC236}">
                <a16:creationId xmlns:a16="http://schemas.microsoft.com/office/drawing/2014/main" id="{571D07A0-717C-D747-2948-46E9D68745AA}"/>
              </a:ext>
            </a:extLst>
          </p:cNvPr>
          <p:cNvSpPr txBox="1">
            <a:spLocks/>
          </p:cNvSpPr>
          <p:nvPr/>
        </p:nvSpPr>
        <p:spPr>
          <a:xfrm>
            <a:off x="8205616" y="1552713"/>
            <a:ext cx="6714343" cy="9145749"/>
          </a:xfrm>
          <a:prstGeom prst="rect">
            <a:avLst/>
          </a:prstGeom>
        </p:spPr>
        <p:txBody>
          <a:bodyPr numCol="1">
            <a:normAutofit/>
          </a:bodyPr>
          <a:lstStyle>
            <a:lvl1pPr marL="347975" indent="-347975" algn="l" defTabSz="1391900" rtl="0" eaLnBrk="1" latinLnBrk="0" hangingPunct="1">
              <a:lnSpc>
                <a:spcPct val="90000"/>
              </a:lnSpc>
              <a:spcBef>
                <a:spcPts val="1522"/>
              </a:spcBef>
              <a:buFont typeface="Arial" panose="020B0604020202020204" pitchFamily="34" charset="0"/>
              <a:buChar char="•"/>
              <a:defRPr sz="4262" kern="1200">
                <a:solidFill>
                  <a:schemeClr val="tx1"/>
                </a:solidFill>
                <a:latin typeface="+mn-lt"/>
                <a:ea typeface="+mn-ea"/>
                <a:cs typeface="+mn-cs"/>
              </a:defRPr>
            </a:lvl1pPr>
            <a:lvl2pPr marL="1043925" indent="-347975" algn="l" defTabSz="1391900" rtl="0" eaLnBrk="1" latinLnBrk="0" hangingPunct="1">
              <a:lnSpc>
                <a:spcPct val="90000"/>
              </a:lnSpc>
              <a:spcBef>
                <a:spcPts val="761"/>
              </a:spcBef>
              <a:buFont typeface="Arial" panose="020B0604020202020204" pitchFamily="34" charset="0"/>
              <a:buChar char="•"/>
              <a:defRPr sz="3653" kern="1200">
                <a:solidFill>
                  <a:schemeClr val="tx1"/>
                </a:solidFill>
                <a:latin typeface="+mn-lt"/>
                <a:ea typeface="+mn-ea"/>
                <a:cs typeface="+mn-cs"/>
              </a:defRPr>
            </a:lvl2pPr>
            <a:lvl3pPr marL="1739875" indent="-347975" algn="l" defTabSz="1391900" rtl="0" eaLnBrk="1" latinLnBrk="0" hangingPunct="1">
              <a:lnSpc>
                <a:spcPct val="90000"/>
              </a:lnSpc>
              <a:spcBef>
                <a:spcPts val="761"/>
              </a:spcBef>
              <a:buFont typeface="Arial" panose="020B0604020202020204" pitchFamily="34" charset="0"/>
              <a:buChar char="•"/>
              <a:defRPr sz="3044" kern="1200">
                <a:solidFill>
                  <a:schemeClr val="tx1"/>
                </a:solidFill>
                <a:latin typeface="+mn-lt"/>
                <a:ea typeface="+mn-ea"/>
                <a:cs typeface="+mn-cs"/>
              </a:defRPr>
            </a:lvl3pPr>
            <a:lvl4pPr marL="243582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4pPr>
            <a:lvl5pPr marL="313177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5pPr>
            <a:lvl6pPr marL="382772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6pPr>
            <a:lvl7pPr marL="452367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7pPr>
            <a:lvl8pPr marL="521962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8pPr>
            <a:lvl9pPr marL="591557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9pPr>
          </a:lstStyle>
          <a:p>
            <a:pPr marL="0" indent="0">
              <a:buNone/>
            </a:pPr>
            <a:r>
              <a:rPr lang="cs-CZ" sz="1500" dirty="0">
                <a:solidFill>
                  <a:schemeClr val="accent2">
                    <a:lumMod val="50000"/>
                  </a:schemeClr>
                </a:solidFill>
                <a:ea typeface="+mj-ea"/>
                <a:cs typeface="+mj-cs"/>
              </a:rPr>
              <a:t>OTEVŘENÉ POLICE</a:t>
            </a:r>
          </a:p>
          <a:p>
            <a:pPr marL="0" indent="0">
              <a:buNone/>
            </a:pPr>
            <a:r>
              <a:rPr lang="cs-CZ" sz="1500" dirty="0"/>
              <a:t>43001  OTEVŘENÁ POLICOVÁ SKŘÍŇ 1		21</a:t>
            </a:r>
          </a:p>
          <a:p>
            <a:pPr marL="0" indent="0">
              <a:buNone/>
            </a:pPr>
            <a:r>
              <a:rPr lang="cs-CZ" sz="1500" dirty="0"/>
              <a:t>43002  OTEVŘENÁ POLICOVÁ SKŘÍŇ 2		22</a:t>
            </a:r>
          </a:p>
          <a:p>
            <a:pPr marL="0" indent="0">
              <a:buNone/>
            </a:pPr>
            <a:r>
              <a:rPr lang="cs-CZ" sz="1500" dirty="0"/>
              <a:t>43003  OTEVŘENÁ POLICOVÁ SKŘÍŇ 3		23</a:t>
            </a:r>
          </a:p>
          <a:p>
            <a:pPr marL="0" indent="0">
              <a:buNone/>
            </a:pPr>
            <a:r>
              <a:rPr lang="cs-CZ" sz="1500" dirty="0"/>
              <a:t>43004  OTEVŘENÁ POLICOVÁ SKŘÍŇ 4		24</a:t>
            </a:r>
          </a:p>
          <a:p>
            <a:pPr marL="0" indent="0">
              <a:buNone/>
            </a:pPr>
            <a:r>
              <a:rPr lang="cs-CZ" sz="1500" dirty="0"/>
              <a:t>43005  OTEVŘENÁ POLICOVÁ SKŘÍŇ 5		25</a:t>
            </a:r>
          </a:p>
          <a:p>
            <a:pPr marL="0" indent="0">
              <a:buNone/>
            </a:pPr>
            <a:r>
              <a:rPr lang="cs-CZ" sz="1500" dirty="0"/>
              <a:t>43006  OTEVŘENÁ POLICOVÁ SKŘÍŇ 6		26</a:t>
            </a:r>
          </a:p>
          <a:p>
            <a:pPr marL="0" indent="0">
              <a:buNone/>
            </a:pPr>
            <a:r>
              <a:rPr lang="cs-CZ" sz="1500" dirty="0"/>
              <a:t>43007  OTEVŘENÁ POLICE			27</a:t>
            </a:r>
          </a:p>
          <a:p>
            <a:pPr marL="0" indent="0">
              <a:buNone/>
            </a:pPr>
            <a:r>
              <a:rPr lang="cs-CZ" sz="1500" dirty="0"/>
              <a:t>43008  OTEVŘENÁ POLICOVÁ SKŘÍŇ 7		28</a:t>
            </a:r>
          </a:p>
          <a:p>
            <a:pPr marL="0" indent="0">
              <a:buNone/>
            </a:pPr>
            <a:r>
              <a:rPr lang="cs-CZ" sz="1500" dirty="0"/>
              <a:t>43009  KNIHOVNA			29</a:t>
            </a:r>
          </a:p>
          <a:p>
            <a:pPr marL="0" indent="0">
              <a:buNone/>
            </a:pPr>
            <a:r>
              <a:rPr lang="cs-CZ" sz="1500" dirty="0"/>
              <a:t>43010  OTEVŘENÁ POLICOVÁ SKŘÍŇ 8		30</a:t>
            </a:r>
          </a:p>
          <a:p>
            <a:pPr marL="0" indent="0">
              <a:buNone/>
            </a:pPr>
            <a:r>
              <a:rPr lang="cs-CZ" sz="1500" dirty="0"/>
              <a:t>43011  OTEVŘENÁ POLICOVÁ SKŘÍŇ 9		31</a:t>
            </a:r>
          </a:p>
          <a:p>
            <a:pPr marL="0" indent="0">
              <a:buNone/>
            </a:pPr>
            <a:r>
              <a:rPr lang="cs-CZ" sz="1500" dirty="0"/>
              <a:t>43012  POLIČKA				32</a:t>
            </a:r>
          </a:p>
          <a:p>
            <a:pPr marL="0" indent="0">
              <a:buNone/>
            </a:pPr>
            <a:r>
              <a:rPr lang="cs-CZ" sz="1500" dirty="0">
                <a:solidFill>
                  <a:schemeClr val="accent2">
                    <a:lumMod val="50000"/>
                  </a:schemeClr>
                </a:solidFill>
                <a:ea typeface="+mj-ea"/>
                <a:cs typeface="+mj-cs"/>
              </a:rPr>
              <a:t>JINÉ</a:t>
            </a:r>
          </a:p>
          <a:p>
            <a:pPr marL="0" indent="0">
              <a:buNone/>
            </a:pPr>
            <a:r>
              <a:rPr lang="cs-CZ" sz="1500" dirty="0"/>
              <a:t>44001 STOLOVÁ ZÁSTĚNA			33</a:t>
            </a:r>
          </a:p>
          <a:p>
            <a:pPr marL="0" indent="0">
              <a:buNone/>
            </a:pPr>
            <a:r>
              <a:rPr lang="cs-CZ" sz="1500" dirty="0"/>
              <a:t>44002 Z  SESTAVA PROSKLENNÉ VSTUPNÍ STĚNY DO RECEPCE	34</a:t>
            </a:r>
          </a:p>
          <a:p>
            <a:pPr marL="0" indent="0">
              <a:buNone/>
            </a:pPr>
            <a:r>
              <a:rPr lang="cs-CZ" sz="1500" dirty="0"/>
              <a:t>44003  ŽEBŘINY				35</a:t>
            </a:r>
          </a:p>
          <a:p>
            <a:pPr marL="0" indent="0">
              <a:buNone/>
            </a:pPr>
            <a:r>
              <a:rPr lang="cs-CZ" sz="1500" dirty="0">
                <a:solidFill>
                  <a:schemeClr val="accent2">
                    <a:lumMod val="50000"/>
                  </a:schemeClr>
                </a:solidFill>
                <a:ea typeface="+mj-ea"/>
                <a:cs typeface="+mj-cs"/>
              </a:rPr>
              <a:t>KUCHYNĚ			</a:t>
            </a:r>
          </a:p>
          <a:p>
            <a:pPr marL="0" indent="0">
              <a:buNone/>
            </a:pPr>
            <a:r>
              <a:rPr lang="cs-CZ" sz="1500" dirty="0"/>
              <a:t>45001 KUCHYŇSKÁ SESTAVA 1			36</a:t>
            </a:r>
          </a:p>
          <a:p>
            <a:pPr marL="0" indent="0">
              <a:buNone/>
            </a:pPr>
            <a:r>
              <a:rPr lang="cs-CZ" sz="1500" dirty="0"/>
              <a:t>45002 KUCHYŃSKÁ SESTAVA  2			37</a:t>
            </a:r>
          </a:p>
          <a:p>
            <a:pPr marL="0" indent="0">
              <a:buNone/>
            </a:pPr>
            <a:endParaRPr lang="cs-CZ" sz="1100" dirty="0"/>
          </a:p>
          <a:p>
            <a:pPr marL="342900" indent="-342900">
              <a:buFont typeface="+mj-lt"/>
              <a:buAutoNum type="arabicPeriod"/>
            </a:pPr>
            <a:endParaRPr lang="cs-CZ" sz="1100" dirty="0"/>
          </a:p>
        </p:txBody>
      </p:sp>
      <p:sp>
        <p:nvSpPr>
          <p:cNvPr id="11" name="Zástupný obsah 2">
            <a:extLst>
              <a:ext uri="{FF2B5EF4-FFF2-40B4-BE49-F238E27FC236}">
                <a16:creationId xmlns:a16="http://schemas.microsoft.com/office/drawing/2014/main" id="{FDE9163C-6890-F7CB-F064-2A392CEAFDC0}"/>
              </a:ext>
            </a:extLst>
          </p:cNvPr>
          <p:cNvSpPr txBox="1">
            <a:spLocks/>
          </p:cNvSpPr>
          <p:nvPr/>
        </p:nvSpPr>
        <p:spPr>
          <a:xfrm>
            <a:off x="1192042" y="1552712"/>
            <a:ext cx="6156324" cy="9145749"/>
          </a:xfrm>
          <a:prstGeom prst="rect">
            <a:avLst/>
          </a:prstGeom>
        </p:spPr>
        <p:txBody>
          <a:bodyPr numCol="1">
            <a:normAutofit/>
          </a:bodyPr>
          <a:lstStyle>
            <a:lvl1pPr marL="347975" indent="-347975" algn="l" defTabSz="1391900" rtl="0" eaLnBrk="1" latinLnBrk="0" hangingPunct="1">
              <a:lnSpc>
                <a:spcPct val="90000"/>
              </a:lnSpc>
              <a:spcBef>
                <a:spcPts val="1522"/>
              </a:spcBef>
              <a:buFont typeface="Arial" panose="020B0604020202020204" pitchFamily="34" charset="0"/>
              <a:buChar char="•"/>
              <a:defRPr sz="4262" kern="1200">
                <a:solidFill>
                  <a:schemeClr val="tx1"/>
                </a:solidFill>
                <a:latin typeface="+mn-lt"/>
                <a:ea typeface="+mn-ea"/>
                <a:cs typeface="+mn-cs"/>
              </a:defRPr>
            </a:lvl1pPr>
            <a:lvl2pPr marL="1043925" indent="-347975" algn="l" defTabSz="1391900" rtl="0" eaLnBrk="1" latinLnBrk="0" hangingPunct="1">
              <a:lnSpc>
                <a:spcPct val="90000"/>
              </a:lnSpc>
              <a:spcBef>
                <a:spcPts val="761"/>
              </a:spcBef>
              <a:buFont typeface="Arial" panose="020B0604020202020204" pitchFamily="34" charset="0"/>
              <a:buChar char="•"/>
              <a:defRPr sz="3653" kern="1200">
                <a:solidFill>
                  <a:schemeClr val="tx1"/>
                </a:solidFill>
                <a:latin typeface="+mn-lt"/>
                <a:ea typeface="+mn-ea"/>
                <a:cs typeface="+mn-cs"/>
              </a:defRPr>
            </a:lvl2pPr>
            <a:lvl3pPr marL="1739875" indent="-347975" algn="l" defTabSz="1391900" rtl="0" eaLnBrk="1" latinLnBrk="0" hangingPunct="1">
              <a:lnSpc>
                <a:spcPct val="90000"/>
              </a:lnSpc>
              <a:spcBef>
                <a:spcPts val="761"/>
              </a:spcBef>
              <a:buFont typeface="Arial" panose="020B0604020202020204" pitchFamily="34" charset="0"/>
              <a:buChar char="•"/>
              <a:defRPr sz="3044" kern="1200">
                <a:solidFill>
                  <a:schemeClr val="tx1"/>
                </a:solidFill>
                <a:latin typeface="+mn-lt"/>
                <a:ea typeface="+mn-ea"/>
                <a:cs typeface="+mn-cs"/>
              </a:defRPr>
            </a:lvl3pPr>
            <a:lvl4pPr marL="243582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4pPr>
            <a:lvl5pPr marL="313177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5pPr>
            <a:lvl6pPr marL="382772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6pPr>
            <a:lvl7pPr marL="452367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7pPr>
            <a:lvl8pPr marL="521962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8pPr>
            <a:lvl9pPr marL="5915574" indent="-347975" algn="l" defTabSz="1391900" rtl="0" eaLnBrk="1" latinLnBrk="0" hangingPunct="1">
              <a:lnSpc>
                <a:spcPct val="90000"/>
              </a:lnSpc>
              <a:spcBef>
                <a:spcPts val="761"/>
              </a:spcBef>
              <a:buFont typeface="Arial" panose="020B0604020202020204" pitchFamily="34" charset="0"/>
              <a:buChar char="•"/>
              <a:defRPr sz="2740" kern="1200">
                <a:solidFill>
                  <a:schemeClr val="tx1"/>
                </a:solidFill>
                <a:latin typeface="+mn-lt"/>
                <a:ea typeface="+mn-ea"/>
                <a:cs typeface="+mn-cs"/>
              </a:defRPr>
            </a:lvl9pPr>
          </a:lstStyle>
          <a:p>
            <a:pPr marL="0" indent="0">
              <a:buNone/>
            </a:pPr>
            <a:r>
              <a:rPr lang="cs-CZ" sz="1500" dirty="0">
                <a:solidFill>
                  <a:schemeClr val="accent2">
                    <a:lumMod val="50000"/>
                  </a:schemeClr>
                </a:solidFill>
                <a:ea typeface="+mj-ea"/>
                <a:cs typeface="+mj-cs"/>
              </a:rPr>
              <a:t>SKŘÍNĚ</a:t>
            </a:r>
          </a:p>
          <a:p>
            <a:pPr marL="0" indent="0">
              <a:buNone/>
            </a:pPr>
            <a:r>
              <a:rPr lang="cs-CZ" sz="1500" dirty="0"/>
              <a:t>41001 Z  ZÁVĚSNÁ SKŘÍŇ S ODKLÁDACÍMI BOXY 		3</a:t>
            </a:r>
          </a:p>
          <a:p>
            <a:pPr marL="0" indent="0">
              <a:buNone/>
            </a:pPr>
            <a:r>
              <a:rPr lang="pt-BR" sz="1500" dirty="0"/>
              <a:t>41002 O </a:t>
            </a:r>
            <a:r>
              <a:rPr lang="cs-CZ" sz="1500" dirty="0"/>
              <a:t> </a:t>
            </a:r>
            <a:r>
              <a:rPr lang="pt-BR" sz="1500" dirty="0"/>
              <a:t>SKŘÍŇKA POLICOVÁ NÍZKÁ</a:t>
            </a:r>
            <a:r>
              <a:rPr lang="cs-CZ" sz="1500" dirty="0"/>
              <a:t>		4</a:t>
            </a:r>
          </a:p>
          <a:p>
            <a:pPr marL="0" indent="0">
              <a:buNone/>
            </a:pPr>
            <a:r>
              <a:rPr lang="pl-PL" sz="1500" dirty="0"/>
              <a:t>41002 O - B  SKŘÍNKA POLICOVÁ NÍZKÁ  bez polic		5</a:t>
            </a:r>
            <a:endParaRPr lang="cs-CZ" sz="1500" dirty="0"/>
          </a:p>
          <a:p>
            <a:pPr marL="0" indent="0">
              <a:buNone/>
            </a:pPr>
            <a:r>
              <a:rPr lang="pl-PL" sz="1500" dirty="0"/>
              <a:t>41003 O  ZÁVĚSNÁ SKŘÍŇKA POD UMYVADLO		6</a:t>
            </a:r>
          </a:p>
          <a:p>
            <a:pPr marL="0" indent="0">
              <a:buNone/>
            </a:pPr>
            <a:r>
              <a:rPr lang="pl-PL" sz="1500" dirty="0"/>
              <a:t>41004 O  ZÁVĚSNÁ SKŘÍŇKA POD UMYVADLO 2		7</a:t>
            </a:r>
          </a:p>
          <a:p>
            <a:pPr marL="0" indent="0">
              <a:buNone/>
            </a:pPr>
            <a:r>
              <a:rPr lang="cs-CZ" sz="1500" dirty="0"/>
              <a:t>41005 Z  POJÍZDNÝ KONTEJNER			8</a:t>
            </a:r>
            <a:endParaRPr lang="pl-PL" sz="1500" dirty="0"/>
          </a:p>
          <a:p>
            <a:pPr marL="0" indent="0">
              <a:buNone/>
            </a:pPr>
            <a:r>
              <a:rPr lang="cs-CZ" sz="1500" dirty="0"/>
              <a:t>41006 Z  SKŘÍŇ POLICOVÁ VYSOKÁ DĚLENÁ + BOXY	9</a:t>
            </a:r>
            <a:endParaRPr lang="pl-PL" sz="1500" dirty="0"/>
          </a:p>
          <a:p>
            <a:pPr marL="0" indent="0">
              <a:buNone/>
            </a:pPr>
            <a:r>
              <a:rPr lang="cs-CZ" sz="1500" dirty="0"/>
              <a:t>41007 Z  SKŘÍŇ POLICOVÁ VYŠŠÍ			10</a:t>
            </a:r>
            <a:endParaRPr lang="pl-PL" sz="1500" dirty="0"/>
          </a:p>
          <a:p>
            <a:pPr marL="0" indent="0">
              <a:lnSpc>
                <a:spcPct val="120000"/>
              </a:lnSpc>
              <a:buNone/>
            </a:pPr>
            <a:r>
              <a:rPr lang="pt-BR" sz="1500" dirty="0"/>
              <a:t>41008 O </a:t>
            </a:r>
            <a:r>
              <a:rPr lang="cs-CZ" sz="1500" dirty="0"/>
              <a:t> </a:t>
            </a:r>
            <a:r>
              <a:rPr lang="pt-BR" sz="1500" dirty="0"/>
              <a:t>SKŘÍŇKA POLICOVÁ NÍZKÁ</a:t>
            </a:r>
            <a:r>
              <a:rPr lang="cs-CZ" sz="1500" dirty="0"/>
              <a:t>		11</a:t>
            </a:r>
            <a:endParaRPr lang="pl-PL" sz="1500" dirty="0"/>
          </a:p>
          <a:p>
            <a:pPr marL="0" indent="0">
              <a:buNone/>
            </a:pPr>
            <a:r>
              <a:rPr lang="cs-CZ" sz="1500" dirty="0"/>
              <a:t>41009 O  SKŘÍŇ POLICOVÁ VYSOKÁ DĚLENÁ		12</a:t>
            </a:r>
            <a:endParaRPr lang="pl-PL" sz="1500" dirty="0"/>
          </a:p>
          <a:p>
            <a:pPr marL="0" indent="0">
              <a:buNone/>
            </a:pPr>
            <a:r>
              <a:rPr lang="pt-BR" sz="1500" dirty="0"/>
              <a:t>41010 O </a:t>
            </a:r>
            <a:r>
              <a:rPr lang="cs-CZ" sz="1500" dirty="0"/>
              <a:t> </a:t>
            </a:r>
            <a:r>
              <a:rPr lang="pt-BR" sz="1500" dirty="0"/>
              <a:t>SKŘÍŇKA POLICOVÁ NÍZKÁ</a:t>
            </a:r>
            <a:r>
              <a:rPr lang="cs-CZ" sz="1500" dirty="0"/>
              <a:t>		13</a:t>
            </a:r>
          </a:p>
          <a:p>
            <a:pPr marL="0" indent="0">
              <a:buNone/>
            </a:pPr>
            <a:r>
              <a:rPr lang="cs-CZ" sz="1500" dirty="0">
                <a:solidFill>
                  <a:schemeClr val="accent2">
                    <a:lumMod val="50000"/>
                  </a:schemeClr>
                </a:solidFill>
                <a:ea typeface="+mj-ea"/>
                <a:cs typeface="+mj-cs"/>
              </a:rPr>
              <a:t>STOLY</a:t>
            </a:r>
          </a:p>
          <a:p>
            <a:pPr marL="0" indent="0">
              <a:buNone/>
            </a:pPr>
            <a:r>
              <a:rPr lang="cs-CZ" sz="1500" dirty="0"/>
              <a:t>42001 O  RECEPČNÍ STŮL			14</a:t>
            </a:r>
          </a:p>
          <a:p>
            <a:pPr marL="0" indent="0">
              <a:buNone/>
            </a:pPr>
            <a:r>
              <a:rPr lang="cs-CZ" sz="1500" dirty="0"/>
              <a:t>42002 O  KANCELÁŘSKÝ STŮL			15</a:t>
            </a:r>
          </a:p>
          <a:p>
            <a:pPr marL="0" indent="0">
              <a:buNone/>
            </a:pPr>
            <a:r>
              <a:rPr lang="cs-CZ" sz="1500" dirty="0"/>
              <a:t>42003 O  KANCELÁŘSKÝ STŮL			16</a:t>
            </a:r>
          </a:p>
          <a:p>
            <a:pPr marL="0" indent="0">
              <a:buNone/>
            </a:pPr>
            <a:r>
              <a:rPr lang="pt-BR" sz="1500" dirty="0"/>
              <a:t>42004 O </a:t>
            </a:r>
            <a:r>
              <a:rPr lang="cs-CZ" sz="1500" dirty="0"/>
              <a:t> </a:t>
            </a:r>
            <a:r>
              <a:rPr lang="pt-BR" sz="1500" dirty="0"/>
              <a:t>KANCELÁŘSKÝ STŮL L</a:t>
            </a:r>
            <a:r>
              <a:rPr lang="cs-CZ" sz="1500" dirty="0"/>
              <a:t>			17</a:t>
            </a:r>
          </a:p>
          <a:p>
            <a:pPr marL="0" indent="0">
              <a:buNone/>
            </a:pPr>
            <a:r>
              <a:rPr lang="pt-BR" sz="1500" dirty="0"/>
              <a:t>42005 O </a:t>
            </a:r>
            <a:r>
              <a:rPr lang="cs-CZ" sz="1500" dirty="0"/>
              <a:t> </a:t>
            </a:r>
            <a:r>
              <a:rPr lang="pt-BR" sz="1500" dirty="0"/>
              <a:t>KANCELÁŘSKÝ STŮL L</a:t>
            </a:r>
            <a:r>
              <a:rPr lang="cs-CZ" sz="1500" dirty="0"/>
              <a:t>			18</a:t>
            </a:r>
          </a:p>
          <a:p>
            <a:pPr marL="0" indent="0">
              <a:buNone/>
            </a:pPr>
            <a:r>
              <a:rPr lang="cs-CZ" sz="1500" dirty="0"/>
              <a:t>42006 O  PRACOVNÍ STŮL			19</a:t>
            </a:r>
          </a:p>
          <a:p>
            <a:pPr marL="0" indent="0">
              <a:buNone/>
            </a:pPr>
            <a:r>
              <a:rPr lang="cs-CZ" sz="1500" dirty="0"/>
              <a:t>42007 O  KANCELÁŘSKÝ STŮL			20</a:t>
            </a:r>
            <a:endParaRPr lang="cs-CZ" sz="1100" dirty="0"/>
          </a:p>
        </p:txBody>
      </p:sp>
    </p:spTree>
    <p:extLst>
      <p:ext uri="{BB962C8B-B14F-4D97-AF65-F5344CB8AC3E}">
        <p14:creationId xmlns:p14="http://schemas.microsoft.com/office/powerpoint/2010/main" val="183266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Obrázek 11">
            <a:extLst>
              <a:ext uri="{FF2B5EF4-FFF2-40B4-BE49-F238E27FC236}">
                <a16:creationId xmlns:a16="http://schemas.microsoft.com/office/drawing/2014/main" id="{3AAD1C98-A632-BA82-C4C0-82B1666BF33B}"/>
              </a:ext>
            </a:extLst>
          </p:cNvPr>
          <p:cNvPicPr>
            <a:picLocks noChangeAspect="1"/>
          </p:cNvPicPr>
          <p:nvPr/>
        </p:nvPicPr>
        <p:blipFill rotWithShape="1">
          <a:blip r:embed="rId3">
            <a:extLst>
              <a:ext uri="{28A0092B-C50C-407E-A947-70E740481C1C}">
                <a14:useLocalDpi xmlns:a14="http://schemas.microsoft.com/office/drawing/2010/main" val="0"/>
              </a:ext>
            </a:extLst>
          </a:blip>
          <a:srcRect l="14567" t="28344" r="32663" b="15831"/>
          <a:stretch/>
        </p:blipFill>
        <p:spPr>
          <a:xfrm>
            <a:off x="1188493" y="3050616"/>
            <a:ext cx="6371182" cy="4767078"/>
          </a:xfrm>
          <a:prstGeom prst="rect">
            <a:avLst/>
          </a:prstGeom>
        </p:spPr>
      </p:pic>
      <p:pic>
        <p:nvPicPr>
          <p:cNvPr id="3" name="Obrázek 2" descr="Obsah obrázku skica, kresba, diagram, Technický výkres&#10;&#10;Popis byl vytvořen automaticky">
            <a:extLst>
              <a:ext uri="{FF2B5EF4-FFF2-40B4-BE49-F238E27FC236}">
                <a16:creationId xmlns:a16="http://schemas.microsoft.com/office/drawing/2014/main" id="{396FA1B1-B23B-980B-39BC-0596BD1A3B01}"/>
              </a:ext>
            </a:extLst>
          </p:cNvPr>
          <p:cNvPicPr>
            <a:picLocks noChangeAspect="1"/>
          </p:cNvPicPr>
          <p:nvPr/>
        </p:nvPicPr>
        <p:blipFill rotWithShape="1">
          <a:blip r:embed="rId4">
            <a:extLst>
              <a:ext uri="{28A0092B-C50C-407E-A947-70E740481C1C}">
                <a14:useLocalDpi xmlns:a14="http://schemas.microsoft.com/office/drawing/2010/main" val="0"/>
              </a:ext>
            </a:extLst>
          </a:blip>
          <a:srcRect l="36114" t="40165" r="35904" b="31077"/>
          <a:stretch/>
        </p:blipFill>
        <p:spPr>
          <a:xfrm>
            <a:off x="10620361" y="3317431"/>
            <a:ext cx="2989580" cy="1868481"/>
          </a:xfrm>
          <a:prstGeom prst="rect">
            <a:avLst/>
          </a:prstGeom>
        </p:spPr>
      </p:pic>
      <p:sp>
        <p:nvSpPr>
          <p:cNvPr id="7" name="TextovéPole 6">
            <a:extLst>
              <a:ext uri="{FF2B5EF4-FFF2-40B4-BE49-F238E27FC236}">
                <a16:creationId xmlns:a16="http://schemas.microsoft.com/office/drawing/2014/main" id="{C99F62A5-DA1A-752E-4A60-0F574D670847}"/>
              </a:ext>
            </a:extLst>
          </p:cNvPr>
          <p:cNvSpPr txBox="1"/>
          <p:nvPr/>
        </p:nvSpPr>
        <p:spPr>
          <a:xfrm>
            <a:off x="1168232" y="926958"/>
            <a:ext cx="2975662" cy="646331"/>
          </a:xfrm>
          <a:prstGeom prst="rect">
            <a:avLst/>
          </a:prstGeom>
          <a:noFill/>
        </p:spPr>
        <p:txBody>
          <a:bodyPr wrap="square" rtlCol="0">
            <a:spAutoFit/>
          </a:bodyPr>
          <a:lstStyle/>
          <a:p>
            <a:r>
              <a:rPr lang="cs-CZ" dirty="0">
                <a:solidFill>
                  <a:schemeClr val="accent2">
                    <a:lumMod val="50000"/>
                  </a:schemeClr>
                </a:solidFill>
              </a:rPr>
              <a:t>KANCELÁŘSKÝ STŮL</a:t>
            </a:r>
          </a:p>
          <a:p>
            <a:r>
              <a:rPr lang="cs-CZ" dirty="0">
                <a:solidFill>
                  <a:schemeClr val="accent2">
                    <a:lumMod val="50000"/>
                  </a:schemeClr>
                </a:solidFill>
              </a:rPr>
              <a:t>POLOŽKA Č. 42007 O</a:t>
            </a:r>
          </a:p>
        </p:txBody>
      </p:sp>
      <p:sp>
        <p:nvSpPr>
          <p:cNvPr id="8" name="TextovéPole 7">
            <a:extLst>
              <a:ext uri="{FF2B5EF4-FFF2-40B4-BE49-F238E27FC236}">
                <a16:creationId xmlns:a16="http://schemas.microsoft.com/office/drawing/2014/main" id="{098569B1-843F-EEA3-D933-17FAAF10DFA2}"/>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sp>
        <p:nvSpPr>
          <p:cNvPr id="9" name="TextovéPole 8">
            <a:extLst>
              <a:ext uri="{FF2B5EF4-FFF2-40B4-BE49-F238E27FC236}">
                <a16:creationId xmlns:a16="http://schemas.microsoft.com/office/drawing/2014/main" id="{15B7662B-5DDC-FCC3-0D61-0D55289BE1F0}"/>
              </a:ext>
            </a:extLst>
          </p:cNvPr>
          <p:cNvSpPr txBox="1"/>
          <p:nvPr/>
        </p:nvSpPr>
        <p:spPr>
          <a:xfrm>
            <a:off x="10050131" y="926958"/>
            <a:ext cx="4257904" cy="2646878"/>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cap="all" dirty="0">
                <a:solidFill>
                  <a:schemeClr val="tx1">
                    <a:lumMod val="50000"/>
                    <a:lumOff val="50000"/>
                  </a:schemeClr>
                </a:solidFill>
              </a:rPr>
              <a:t>popis</a:t>
            </a:r>
          </a:p>
          <a:p>
            <a:pPr algn="l"/>
            <a:r>
              <a:rPr lang="cs-CZ" sz="1100" cap="all" dirty="0">
                <a:solidFill>
                  <a:srgbClr val="67696C"/>
                </a:solidFill>
              </a:rPr>
              <a:t>Kancelářský stůl 140x60cm, v. 75cm.</a:t>
            </a:r>
          </a:p>
          <a:p>
            <a:r>
              <a:rPr lang="cs-CZ" sz="1100" cap="all" dirty="0">
                <a:solidFill>
                  <a:schemeClr val="tx1">
                    <a:lumMod val="50000"/>
                    <a:lumOff val="50000"/>
                  </a:schemeClr>
                </a:solidFill>
              </a:rPr>
              <a:t>Materiál LTD </a:t>
            </a:r>
            <a:r>
              <a:rPr lang="cs-CZ" sz="1100" cap="all" dirty="0" err="1">
                <a:solidFill>
                  <a:schemeClr val="tx1">
                    <a:lumMod val="50000"/>
                    <a:lumOff val="50000"/>
                  </a:schemeClr>
                </a:solidFill>
              </a:rPr>
              <a:t>tl</a:t>
            </a:r>
            <a:r>
              <a:rPr lang="cs-CZ" sz="1100" cap="all" dirty="0">
                <a:solidFill>
                  <a:schemeClr val="tx1">
                    <a:lumMod val="50000"/>
                    <a:lumOff val="50000"/>
                  </a:schemeClr>
                </a:solidFill>
              </a:rPr>
              <a:t>. 18mm, dekor přírodní dub, povrch ST10, </a:t>
            </a:r>
          </a:p>
          <a:p>
            <a:r>
              <a:rPr lang="cs-CZ" sz="1100" cap="all" dirty="0">
                <a:solidFill>
                  <a:schemeClr val="tx1">
                    <a:lumMod val="50000"/>
                    <a:lumOff val="50000"/>
                  </a:schemeClr>
                </a:solidFill>
              </a:rPr>
              <a:t>hrana ABS 2mm.</a:t>
            </a:r>
          </a:p>
          <a:p>
            <a:r>
              <a:rPr lang="cs-CZ" sz="1100" cap="all" dirty="0">
                <a:solidFill>
                  <a:schemeClr val="tx1">
                    <a:lumMod val="50000"/>
                    <a:lumOff val="50000"/>
                  </a:schemeClr>
                </a:solidFill>
              </a:rPr>
              <a:t>Obdélníková stolová podnož s rektifikací, materiál ocelový UZAVŘENÝ </a:t>
            </a:r>
            <a:r>
              <a:rPr lang="cs-CZ" sz="1100" cap="all" dirty="0">
                <a:solidFill>
                  <a:schemeClr val="bg1">
                    <a:lumMod val="50000"/>
                  </a:schemeClr>
                </a:solidFill>
              </a:rPr>
              <a:t>profil 20x50x1,2mm, </a:t>
            </a:r>
            <a:r>
              <a:rPr lang="cs-CZ" sz="1100" cap="all" dirty="0" err="1">
                <a:solidFill>
                  <a:schemeClr val="bg1">
                    <a:lumMod val="50000"/>
                  </a:schemeClr>
                </a:solidFill>
              </a:rPr>
              <a:t>práškovĚ</a:t>
            </a:r>
            <a:r>
              <a:rPr lang="cs-CZ" sz="1100" cap="all" dirty="0">
                <a:solidFill>
                  <a:schemeClr val="bg1">
                    <a:lumMod val="50000"/>
                  </a:schemeClr>
                </a:solidFill>
              </a:rPr>
              <a:t> </a:t>
            </a:r>
            <a:r>
              <a:rPr lang="cs-CZ" sz="1100" cap="all" dirty="0" err="1">
                <a:solidFill>
                  <a:schemeClr val="bg1">
                    <a:lumMod val="50000"/>
                  </a:schemeClr>
                </a:solidFill>
              </a:rPr>
              <a:t>lakOVANÝ</a:t>
            </a:r>
            <a:r>
              <a:rPr lang="cs-CZ" sz="1100" cap="all" dirty="0">
                <a:solidFill>
                  <a:schemeClr val="bg1">
                    <a:lumMod val="50000"/>
                  </a:schemeClr>
                </a:solidFill>
              </a:rPr>
              <a:t>, barva černá matná.</a:t>
            </a:r>
          </a:p>
          <a:p>
            <a:r>
              <a:rPr lang="cs-CZ" sz="1100" cap="all" dirty="0">
                <a:solidFill>
                  <a:schemeClr val="bg1">
                    <a:lumMod val="50000"/>
                  </a:schemeClr>
                </a:solidFill>
              </a:rPr>
              <a:t>Tři zásuvky bez úchytek, řešeno přesahem čela ve spodní části zásuvky, hrana ABS 2mm.</a:t>
            </a:r>
          </a:p>
          <a:p>
            <a:r>
              <a:rPr lang="cs-CZ" sz="1100" cap="all" dirty="0">
                <a:solidFill>
                  <a:schemeClr val="bg1">
                    <a:lumMod val="50000"/>
                  </a:schemeClr>
                </a:solidFill>
              </a:rPr>
              <a:t>Pojezdy kuličkové </a:t>
            </a:r>
            <a:r>
              <a:rPr lang="cs-CZ" sz="1100" cap="all" dirty="0" err="1">
                <a:solidFill>
                  <a:schemeClr val="bg1">
                    <a:lumMod val="50000"/>
                  </a:schemeClr>
                </a:solidFill>
              </a:rPr>
              <a:t>plnovýsuvné</a:t>
            </a:r>
            <a:r>
              <a:rPr lang="cs-CZ" sz="1100" cap="all" dirty="0">
                <a:solidFill>
                  <a:schemeClr val="bg1">
                    <a:lumMod val="50000"/>
                  </a:schemeClr>
                </a:solidFill>
              </a:rPr>
              <a:t> s tlumeným dovíráním na boku zásuvky. </a:t>
            </a:r>
          </a:p>
          <a:p>
            <a:r>
              <a:rPr lang="cs-CZ" sz="1100" cap="all" dirty="0">
                <a:solidFill>
                  <a:schemeClr val="bg1">
                    <a:lumMod val="50000"/>
                  </a:schemeClr>
                </a:solidFill>
              </a:rPr>
              <a:t>V DESCE NAZNAČEN PROSTUP PRO KABELÁŽ – PŘESNÉ UMÍSTĚNÍ ODSOUHLASIT ZADAVATELEM ZAKÁZKY PŘED ZADÁNÍM DO VÝROBY</a:t>
            </a:r>
          </a:p>
          <a:p>
            <a:endParaRPr lang="cs-CZ" dirty="0">
              <a:solidFill>
                <a:schemeClr val="tx1">
                  <a:lumMod val="50000"/>
                  <a:lumOff val="50000"/>
                </a:schemeClr>
              </a:solidFill>
            </a:endParaRPr>
          </a:p>
        </p:txBody>
      </p:sp>
      <p:cxnSp>
        <p:nvCxnSpPr>
          <p:cNvPr id="10" name="Přímá spojnice 9">
            <a:extLst>
              <a:ext uri="{FF2B5EF4-FFF2-40B4-BE49-F238E27FC236}">
                <a16:creationId xmlns:a16="http://schemas.microsoft.com/office/drawing/2014/main" id="{59E96696-2833-8C9D-2106-23D9FF4B8E1B}"/>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Přímá spojnice 10">
            <a:extLst>
              <a:ext uri="{FF2B5EF4-FFF2-40B4-BE49-F238E27FC236}">
                <a16:creationId xmlns:a16="http://schemas.microsoft.com/office/drawing/2014/main" id="{F6E682DB-B566-637A-E7AE-33A76E78841D}"/>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E4F39C42-E722-C79A-A8DB-BB694463004C}"/>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5" name="TextovéPole 14">
            <a:extLst>
              <a:ext uri="{FF2B5EF4-FFF2-40B4-BE49-F238E27FC236}">
                <a16:creationId xmlns:a16="http://schemas.microsoft.com/office/drawing/2014/main" id="{80D8A039-A28D-4550-EBE3-6C32C7E92C47}"/>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6" name="Přímá spojnice 15">
            <a:extLst>
              <a:ext uri="{FF2B5EF4-FFF2-40B4-BE49-F238E27FC236}">
                <a16:creationId xmlns:a16="http://schemas.microsoft.com/office/drawing/2014/main" id="{91AF77DD-D4C0-B3EB-43A0-0E412C3B1008}"/>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CF424A4B-FC33-ACE7-BABD-3F1EDD9F311B}"/>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Přímá spojnice 17">
            <a:extLst>
              <a:ext uri="{FF2B5EF4-FFF2-40B4-BE49-F238E27FC236}">
                <a16:creationId xmlns:a16="http://schemas.microsoft.com/office/drawing/2014/main" id="{FB73EE98-9E8A-3A73-36B2-4924C6CCAB20}"/>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0" name="TextovéPole 19">
            <a:extLst>
              <a:ext uri="{FF2B5EF4-FFF2-40B4-BE49-F238E27FC236}">
                <a16:creationId xmlns:a16="http://schemas.microsoft.com/office/drawing/2014/main" id="{765D1ACC-0D9F-BA4F-78EE-49DBA5DCC9E0}"/>
              </a:ext>
            </a:extLst>
          </p:cNvPr>
          <p:cNvSpPr txBox="1"/>
          <p:nvPr/>
        </p:nvSpPr>
        <p:spPr>
          <a:xfrm>
            <a:off x="10060102" y="8857661"/>
            <a:ext cx="4130040" cy="261610"/>
          </a:xfrm>
          <a:prstGeom prst="rect">
            <a:avLst/>
          </a:prstGeom>
          <a:noFill/>
        </p:spPr>
        <p:txBody>
          <a:bodyPr wrap="square" rtlCol="0">
            <a:spAutoFit/>
          </a:bodyPr>
          <a:lstStyle/>
          <a:p>
            <a:r>
              <a:rPr lang="cs-CZ" sz="1100" b="1" dirty="0"/>
              <a:t>KANCELÁŘSKÝ STŮL,  POLOŽKA Č. : 42007 O</a:t>
            </a:r>
          </a:p>
        </p:txBody>
      </p:sp>
      <p:cxnSp>
        <p:nvCxnSpPr>
          <p:cNvPr id="21" name="Přímá spojnice 20">
            <a:extLst>
              <a:ext uri="{FF2B5EF4-FFF2-40B4-BE49-F238E27FC236}">
                <a16:creationId xmlns:a16="http://schemas.microsoft.com/office/drawing/2014/main" id="{360F0690-FF5C-3BE2-6648-57774F931293}"/>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2" name="TextovéPole 21">
            <a:extLst>
              <a:ext uri="{FF2B5EF4-FFF2-40B4-BE49-F238E27FC236}">
                <a16:creationId xmlns:a16="http://schemas.microsoft.com/office/drawing/2014/main" id="{D3E8B8B7-98D6-841A-640B-56991DD34F96}"/>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PSYCHOLOG 2.24, LÉKAŘSKÝ POKOJ 2. 25</a:t>
            </a:r>
            <a:endParaRPr lang="cs-CZ" sz="1100" dirty="0">
              <a:solidFill>
                <a:srgbClr val="FF0000"/>
              </a:solidFill>
            </a:endParaRPr>
          </a:p>
        </p:txBody>
      </p:sp>
      <p:sp>
        <p:nvSpPr>
          <p:cNvPr id="23" name="TextovéPole 22">
            <a:extLst>
              <a:ext uri="{FF2B5EF4-FFF2-40B4-BE49-F238E27FC236}">
                <a16:creationId xmlns:a16="http://schemas.microsoft.com/office/drawing/2014/main" id="{B1B20F13-BFD4-C50D-F80B-8D03A565FF74}"/>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9638328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ovéPole 20">
            <a:extLst>
              <a:ext uri="{FF2B5EF4-FFF2-40B4-BE49-F238E27FC236}">
                <a16:creationId xmlns:a16="http://schemas.microsoft.com/office/drawing/2014/main" id="{5E39D6E2-66DE-ADFE-9E5F-F874C3D52ADD}"/>
              </a:ext>
            </a:extLst>
          </p:cNvPr>
          <p:cNvSpPr txBox="1"/>
          <p:nvPr/>
        </p:nvSpPr>
        <p:spPr>
          <a:xfrm>
            <a:off x="1395009" y="926958"/>
            <a:ext cx="3506112" cy="646331"/>
          </a:xfrm>
          <a:prstGeom prst="rect">
            <a:avLst/>
          </a:prstGeom>
          <a:noFill/>
        </p:spPr>
        <p:txBody>
          <a:bodyPr wrap="square" rtlCol="0">
            <a:spAutoFit/>
          </a:bodyPr>
          <a:lstStyle/>
          <a:p>
            <a:r>
              <a:rPr lang="cs-CZ" dirty="0">
                <a:solidFill>
                  <a:schemeClr val="accent2">
                    <a:lumMod val="50000"/>
                  </a:schemeClr>
                </a:solidFill>
              </a:rPr>
              <a:t>OTEVŘENÁ POLICOVÁ SKŘÍŇ 1</a:t>
            </a:r>
          </a:p>
          <a:p>
            <a:r>
              <a:rPr lang="cs-CZ" dirty="0">
                <a:solidFill>
                  <a:schemeClr val="accent2">
                    <a:lumMod val="50000"/>
                  </a:schemeClr>
                </a:solidFill>
              </a:rPr>
              <a:t>POLOŽKA Č. 43001 </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446550"/>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80x100x30 CM S OTEVŘENÝMI POLIČKAMI</a:t>
            </a:r>
          </a:p>
          <a:p>
            <a:r>
              <a:rPr lang="cs-CZ" sz="1100" dirty="0">
                <a:solidFill>
                  <a:schemeClr val="bg1">
                    <a:lumMod val="50000"/>
                  </a:schemeClr>
                </a:solidFill>
              </a:rPr>
              <a:t>VÝŠKA ZAVĚŠENÍ POLICOVÉ SKŘÍNĚ 180 CM N.Č.P. OD HORNÍHO OKRAJE, </a:t>
            </a:r>
          </a:p>
          <a:p>
            <a:r>
              <a:rPr lang="cs-CZ" sz="1100" dirty="0">
                <a:solidFill>
                  <a:schemeClr val="bg1">
                    <a:lumMod val="50000"/>
                  </a:schemeClr>
                </a:solidFill>
              </a:rPr>
              <a:t>MATERIÁL LTD TL. 18MM, </a:t>
            </a:r>
          </a:p>
          <a:p>
            <a:r>
              <a:rPr lang="cs-CZ" sz="1100" dirty="0">
                <a:solidFill>
                  <a:schemeClr val="bg1">
                    <a:lumMod val="50000"/>
                  </a:schemeClr>
                </a:solidFill>
              </a:rPr>
              <a:t>DEKOR PŘÍRODNÍ DUB POVRCH ST10, </a:t>
            </a:r>
          </a:p>
          <a:p>
            <a:r>
              <a:rPr lang="cs-CZ" sz="1100" dirty="0">
                <a:solidFill>
                  <a:schemeClr val="bg1">
                    <a:lumMod val="50000"/>
                  </a:schemeClr>
                </a:solidFill>
              </a:rPr>
              <a:t>HRANA NA ČELE ŠUPLÍKU ABS 2MM.</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14" name="Obrázek 13" descr="Obsah obrázku skica, kresba, design, umění&#10;&#10;Popis byl vytvořen automaticky">
            <a:extLst>
              <a:ext uri="{FF2B5EF4-FFF2-40B4-BE49-F238E27FC236}">
                <a16:creationId xmlns:a16="http://schemas.microsoft.com/office/drawing/2014/main" id="{B8D49074-DBFA-3583-F8CE-0983155A41FB}"/>
              </a:ext>
            </a:extLst>
          </p:cNvPr>
          <p:cNvPicPr>
            <a:picLocks noChangeAspect="1"/>
          </p:cNvPicPr>
          <p:nvPr/>
        </p:nvPicPr>
        <p:blipFill rotWithShape="1">
          <a:blip r:embed="rId3">
            <a:extLst>
              <a:ext uri="{28A0092B-C50C-407E-A947-70E740481C1C}">
                <a14:useLocalDpi xmlns:a14="http://schemas.microsoft.com/office/drawing/2010/main" val="0"/>
              </a:ext>
            </a:extLst>
          </a:blip>
          <a:srcRect l="9673" t="22147" r="38666" b="9645"/>
          <a:stretch/>
        </p:blipFill>
        <p:spPr>
          <a:xfrm>
            <a:off x="678426" y="2535120"/>
            <a:ext cx="5895753" cy="5505740"/>
          </a:xfrm>
          <a:prstGeom prst="rect">
            <a:avLst/>
          </a:prstGeom>
        </p:spPr>
      </p:pic>
      <p:pic>
        <p:nvPicPr>
          <p:cNvPr id="19" name="Obrázek 18" descr="Obsah obrázku skica, kresba, design, umění&#10;&#10;Popis byl vytvořen automaticky">
            <a:extLst>
              <a:ext uri="{FF2B5EF4-FFF2-40B4-BE49-F238E27FC236}">
                <a16:creationId xmlns:a16="http://schemas.microsoft.com/office/drawing/2014/main" id="{60A2287E-92D9-483C-9BE9-3123BB5D3B1C}"/>
              </a:ext>
            </a:extLst>
          </p:cNvPr>
          <p:cNvPicPr>
            <a:picLocks noChangeAspect="1"/>
          </p:cNvPicPr>
          <p:nvPr/>
        </p:nvPicPr>
        <p:blipFill rotWithShape="1">
          <a:blip r:embed="rId3">
            <a:extLst>
              <a:ext uri="{28A0092B-C50C-407E-A947-70E740481C1C}">
                <a14:useLocalDpi xmlns:a14="http://schemas.microsoft.com/office/drawing/2010/main" val="0"/>
              </a:ext>
            </a:extLst>
          </a:blip>
          <a:srcRect l="67662" t="38533" r="9022" b="24493"/>
          <a:stretch/>
        </p:blipFill>
        <p:spPr>
          <a:xfrm>
            <a:off x="10524100" y="2704675"/>
            <a:ext cx="2660957" cy="2984554"/>
          </a:xfrm>
          <a:prstGeom prst="rect">
            <a:avLst/>
          </a:prstGeom>
        </p:spPr>
      </p:pic>
      <p:cxnSp>
        <p:nvCxnSpPr>
          <p:cNvPr id="6" name="Přímá spojnice 5">
            <a:extLst>
              <a:ext uri="{FF2B5EF4-FFF2-40B4-BE49-F238E27FC236}">
                <a16:creationId xmlns:a16="http://schemas.microsoft.com/office/drawing/2014/main" id="{95C12F53-C920-05FB-EA66-C9EB3431E4F1}"/>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Přímá spojnice 10">
            <a:extLst>
              <a:ext uri="{FF2B5EF4-FFF2-40B4-BE49-F238E27FC236}">
                <a16:creationId xmlns:a16="http://schemas.microsoft.com/office/drawing/2014/main" id="{73113DF3-39A0-1210-07D9-7D39FAF2066B}"/>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Přímá spojnice 11">
            <a:extLst>
              <a:ext uri="{FF2B5EF4-FFF2-40B4-BE49-F238E27FC236}">
                <a16:creationId xmlns:a16="http://schemas.microsoft.com/office/drawing/2014/main" id="{AD74EC74-381D-9382-57D3-567634197A7E}"/>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6" name="TextovéPole 15">
            <a:extLst>
              <a:ext uri="{FF2B5EF4-FFF2-40B4-BE49-F238E27FC236}">
                <a16:creationId xmlns:a16="http://schemas.microsoft.com/office/drawing/2014/main" id="{9CBB55F7-B858-E2A0-1B2A-5F7AEAABFDC7}"/>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0" name="Přímá spojnice 19">
            <a:extLst>
              <a:ext uri="{FF2B5EF4-FFF2-40B4-BE49-F238E27FC236}">
                <a16:creationId xmlns:a16="http://schemas.microsoft.com/office/drawing/2014/main" id="{D5EEF633-69DE-7C6D-1E7F-C8134DE001CE}"/>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Přímá spojnice 22">
            <a:extLst>
              <a:ext uri="{FF2B5EF4-FFF2-40B4-BE49-F238E27FC236}">
                <a16:creationId xmlns:a16="http://schemas.microsoft.com/office/drawing/2014/main" id="{D8527DD7-664B-541A-268C-CF470B1DBE74}"/>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Přímá spojnice 23">
            <a:extLst>
              <a:ext uri="{FF2B5EF4-FFF2-40B4-BE49-F238E27FC236}">
                <a16:creationId xmlns:a16="http://schemas.microsoft.com/office/drawing/2014/main" id="{873835E1-8C9F-63DD-AA3F-4838423F8A14}"/>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5" name="TextovéPole 24">
            <a:extLst>
              <a:ext uri="{FF2B5EF4-FFF2-40B4-BE49-F238E27FC236}">
                <a16:creationId xmlns:a16="http://schemas.microsoft.com/office/drawing/2014/main" id="{CE2C18E3-4DA0-96C8-CE5A-981E1433E626}"/>
              </a:ext>
            </a:extLst>
          </p:cNvPr>
          <p:cNvSpPr txBox="1"/>
          <p:nvPr/>
        </p:nvSpPr>
        <p:spPr>
          <a:xfrm>
            <a:off x="10060102" y="8857661"/>
            <a:ext cx="4130040" cy="261610"/>
          </a:xfrm>
          <a:prstGeom prst="rect">
            <a:avLst/>
          </a:prstGeom>
          <a:noFill/>
        </p:spPr>
        <p:txBody>
          <a:bodyPr wrap="square" rtlCol="0">
            <a:spAutoFit/>
          </a:bodyPr>
          <a:lstStyle/>
          <a:p>
            <a:r>
              <a:rPr lang="cs-CZ" sz="1100" b="1" dirty="0"/>
              <a:t>OTEVŘENÁ POLICOVÁ SKŘÍŇ 1,  POLOŽKA Č. : 43001</a:t>
            </a:r>
          </a:p>
        </p:txBody>
      </p:sp>
      <p:cxnSp>
        <p:nvCxnSpPr>
          <p:cNvPr id="26" name="Přímá spojnice 25">
            <a:extLst>
              <a:ext uri="{FF2B5EF4-FFF2-40B4-BE49-F238E27FC236}">
                <a16:creationId xmlns:a16="http://schemas.microsoft.com/office/drawing/2014/main" id="{C4889FEF-558A-21B5-C522-3763BDF6BECE}"/>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ovéPole 27">
            <a:extLst>
              <a:ext uri="{FF2B5EF4-FFF2-40B4-BE49-F238E27FC236}">
                <a16:creationId xmlns:a16="http://schemas.microsoft.com/office/drawing/2014/main" id="{91476801-F236-FEF4-4D3E-A3B1C776672E}"/>
              </a:ext>
            </a:extLst>
          </p:cNvPr>
          <p:cNvSpPr txBox="1"/>
          <p:nvPr/>
        </p:nvSpPr>
        <p:spPr>
          <a:xfrm>
            <a:off x="10060102" y="9108693"/>
            <a:ext cx="4305515" cy="647550"/>
          </a:xfrm>
          <a:prstGeom prst="rect">
            <a:avLst/>
          </a:prstGeom>
          <a:noFill/>
        </p:spPr>
        <p:txBody>
          <a:bodyPr wrap="square" rtlCol="0">
            <a:spAutoFit/>
          </a:bodyPr>
          <a:lstStyle/>
          <a:p>
            <a:pPr>
              <a:lnSpc>
                <a:spcPts val="2300"/>
              </a:lnSpc>
            </a:pPr>
            <a:r>
              <a:rPr lang="cs-CZ" sz="1100" dirty="0"/>
              <a:t>UMÍSTĚNÍ:  INDIVIDUÁLNÍ AMBULANCE 1.26, 1.28,  2x 1.29, LOGOPEDIE 1. 33, CVIČEBNY 2.16 a 2.18</a:t>
            </a:r>
            <a:endParaRPr lang="cs-CZ" sz="1100" dirty="0">
              <a:solidFill>
                <a:srgbClr val="FF0000"/>
              </a:solidFill>
            </a:endParaRPr>
          </a:p>
        </p:txBody>
      </p:sp>
      <p:sp>
        <p:nvSpPr>
          <p:cNvPr id="29" name="TextovéPole 28">
            <a:extLst>
              <a:ext uri="{FF2B5EF4-FFF2-40B4-BE49-F238E27FC236}">
                <a16:creationId xmlns:a16="http://schemas.microsoft.com/office/drawing/2014/main" id="{3B35EC84-2E3F-1663-CC7C-E8D34556EB58}"/>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26317301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27727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85X45,4X30 CM S OTEVŘENÝMI POLIČKAMI</a:t>
            </a:r>
          </a:p>
          <a:p>
            <a:r>
              <a:rPr lang="cs-CZ" sz="1100" dirty="0">
                <a:solidFill>
                  <a:schemeClr val="bg1">
                    <a:lumMod val="50000"/>
                  </a:schemeClr>
                </a:solidFill>
              </a:rPr>
              <a:t>VÝŠKA ZAVĚŠENÍ POLICOVÉ SKŘÍNĚ 180 CM N.Č.P. HORNÍ HRANA SKŘÍNKY, </a:t>
            </a:r>
          </a:p>
          <a:p>
            <a:r>
              <a:rPr lang="cs-CZ" sz="1100" dirty="0">
                <a:solidFill>
                  <a:schemeClr val="bg1">
                    <a:lumMod val="50000"/>
                  </a:schemeClr>
                </a:solidFill>
              </a:rPr>
              <a:t>MATERIÁL LTD TL. 18MM, DEKOR PŘÍRODNÍ DUB POVRCH ST10, </a:t>
            </a:r>
          </a:p>
          <a:p>
            <a:r>
              <a:rPr lang="cs-CZ" sz="1100" dirty="0">
                <a:solidFill>
                  <a:schemeClr val="bg1">
                    <a:lumMod val="50000"/>
                  </a:schemeClr>
                </a:solidFill>
              </a:rPr>
              <a:t>HRANA NA ČELE ŠUPLÍKU ABS 2MM.</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14" name="Obrázek 13" descr="Obsah obrázku skica, diagram, kresba, Technický výkres&#10;&#10;Popis byl vytvořen automaticky">
            <a:extLst>
              <a:ext uri="{FF2B5EF4-FFF2-40B4-BE49-F238E27FC236}">
                <a16:creationId xmlns:a16="http://schemas.microsoft.com/office/drawing/2014/main" id="{352DCDBB-ACC2-2325-79A5-D9B48B016893}"/>
              </a:ext>
            </a:extLst>
          </p:cNvPr>
          <p:cNvPicPr>
            <a:picLocks noChangeAspect="1"/>
          </p:cNvPicPr>
          <p:nvPr/>
        </p:nvPicPr>
        <p:blipFill rotWithShape="1">
          <a:blip r:embed="rId3">
            <a:extLst>
              <a:ext uri="{28A0092B-C50C-407E-A947-70E740481C1C}">
                <a14:useLocalDpi xmlns:a14="http://schemas.microsoft.com/office/drawing/2010/main" val="0"/>
              </a:ext>
            </a:extLst>
          </a:blip>
          <a:srcRect l="56176" t="68108" r="22402" b="3445"/>
          <a:stretch/>
        </p:blipFill>
        <p:spPr>
          <a:xfrm>
            <a:off x="10573066" y="2678855"/>
            <a:ext cx="3161667" cy="2969744"/>
          </a:xfrm>
          <a:prstGeom prst="rect">
            <a:avLst/>
          </a:prstGeom>
        </p:spPr>
      </p:pic>
      <p:cxnSp>
        <p:nvCxnSpPr>
          <p:cNvPr id="6" name="Přímá spojnice 5">
            <a:extLst>
              <a:ext uri="{FF2B5EF4-FFF2-40B4-BE49-F238E27FC236}">
                <a16:creationId xmlns:a16="http://schemas.microsoft.com/office/drawing/2014/main" id="{52486460-19F4-9CDD-9A8B-BE7A138E636A}"/>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Přímá spojnice 10">
            <a:extLst>
              <a:ext uri="{FF2B5EF4-FFF2-40B4-BE49-F238E27FC236}">
                <a16:creationId xmlns:a16="http://schemas.microsoft.com/office/drawing/2014/main" id="{49E79841-77E8-98D7-F669-A0A9741CF52E}"/>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Přímá spojnice 11">
            <a:extLst>
              <a:ext uri="{FF2B5EF4-FFF2-40B4-BE49-F238E27FC236}">
                <a16:creationId xmlns:a16="http://schemas.microsoft.com/office/drawing/2014/main" id="{38D9E6DD-2F2D-FB7C-1A58-E133F824A85B}"/>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6" name="TextovéPole 15">
            <a:extLst>
              <a:ext uri="{FF2B5EF4-FFF2-40B4-BE49-F238E27FC236}">
                <a16:creationId xmlns:a16="http://schemas.microsoft.com/office/drawing/2014/main" id="{93AAE4C6-C301-257A-C235-05A8534E89D8}"/>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0" name="Přímá spojnice 19">
            <a:extLst>
              <a:ext uri="{FF2B5EF4-FFF2-40B4-BE49-F238E27FC236}">
                <a16:creationId xmlns:a16="http://schemas.microsoft.com/office/drawing/2014/main" id="{B5BFB866-1BED-E032-D7AE-073F82F99674}"/>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Přímá spojnice 22">
            <a:extLst>
              <a:ext uri="{FF2B5EF4-FFF2-40B4-BE49-F238E27FC236}">
                <a16:creationId xmlns:a16="http://schemas.microsoft.com/office/drawing/2014/main" id="{FDD8A835-031E-EB73-D4D0-2099EBF856EC}"/>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Přímá spojnice 23">
            <a:extLst>
              <a:ext uri="{FF2B5EF4-FFF2-40B4-BE49-F238E27FC236}">
                <a16:creationId xmlns:a16="http://schemas.microsoft.com/office/drawing/2014/main" id="{DE34D67E-9D55-5ACB-FCC1-B4D775068344}"/>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5" name="TextovéPole 24">
            <a:extLst>
              <a:ext uri="{FF2B5EF4-FFF2-40B4-BE49-F238E27FC236}">
                <a16:creationId xmlns:a16="http://schemas.microsoft.com/office/drawing/2014/main" id="{42DB6946-FCE3-AD8D-4A17-D035BA090237}"/>
              </a:ext>
            </a:extLst>
          </p:cNvPr>
          <p:cNvSpPr txBox="1"/>
          <p:nvPr/>
        </p:nvSpPr>
        <p:spPr>
          <a:xfrm>
            <a:off x="10060102" y="8857661"/>
            <a:ext cx="4130040" cy="261610"/>
          </a:xfrm>
          <a:prstGeom prst="rect">
            <a:avLst/>
          </a:prstGeom>
          <a:noFill/>
        </p:spPr>
        <p:txBody>
          <a:bodyPr wrap="square" rtlCol="0">
            <a:spAutoFit/>
          </a:bodyPr>
          <a:lstStyle/>
          <a:p>
            <a:r>
              <a:rPr lang="cs-CZ" sz="1100" b="1" dirty="0"/>
              <a:t>OTEVŘENÁ POLICOVÁ SKŘÍŇ 2,  POLOŽKA Č. : 43002</a:t>
            </a:r>
          </a:p>
        </p:txBody>
      </p:sp>
      <p:cxnSp>
        <p:nvCxnSpPr>
          <p:cNvPr id="26" name="Přímá spojnice 25">
            <a:extLst>
              <a:ext uri="{FF2B5EF4-FFF2-40B4-BE49-F238E27FC236}">
                <a16:creationId xmlns:a16="http://schemas.microsoft.com/office/drawing/2014/main" id="{4A07E519-3FDC-9FD5-5051-585456126F96}"/>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ovéPole 27">
            <a:extLst>
              <a:ext uri="{FF2B5EF4-FFF2-40B4-BE49-F238E27FC236}">
                <a16:creationId xmlns:a16="http://schemas.microsoft.com/office/drawing/2014/main" id="{E82C8309-79AE-1D69-5C8C-525FD60F9BDB}"/>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2x LÉKAŘSKÝ POKOJ  2.25</a:t>
            </a:r>
            <a:endParaRPr lang="cs-CZ" sz="1100" dirty="0">
              <a:solidFill>
                <a:srgbClr val="FF0000"/>
              </a:solidFill>
            </a:endParaRPr>
          </a:p>
        </p:txBody>
      </p:sp>
      <p:sp>
        <p:nvSpPr>
          <p:cNvPr id="29" name="TextovéPole 28">
            <a:extLst>
              <a:ext uri="{FF2B5EF4-FFF2-40B4-BE49-F238E27FC236}">
                <a16:creationId xmlns:a16="http://schemas.microsoft.com/office/drawing/2014/main" id="{7917D4B9-AD31-DBC3-E2C9-F31665C89BEB}"/>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
        <p:nvSpPr>
          <p:cNvPr id="30" name="TextovéPole 29">
            <a:extLst>
              <a:ext uri="{FF2B5EF4-FFF2-40B4-BE49-F238E27FC236}">
                <a16:creationId xmlns:a16="http://schemas.microsoft.com/office/drawing/2014/main" id="{269F5A9B-A255-5E8B-7769-4D8E4C1CD4D6}"/>
              </a:ext>
            </a:extLst>
          </p:cNvPr>
          <p:cNvSpPr txBox="1"/>
          <p:nvPr/>
        </p:nvSpPr>
        <p:spPr>
          <a:xfrm>
            <a:off x="1362925" y="919263"/>
            <a:ext cx="3506112" cy="646331"/>
          </a:xfrm>
          <a:prstGeom prst="rect">
            <a:avLst/>
          </a:prstGeom>
          <a:noFill/>
        </p:spPr>
        <p:txBody>
          <a:bodyPr wrap="square" rtlCol="0">
            <a:spAutoFit/>
          </a:bodyPr>
          <a:lstStyle/>
          <a:p>
            <a:r>
              <a:rPr lang="cs-CZ" dirty="0">
                <a:solidFill>
                  <a:schemeClr val="accent2">
                    <a:lumMod val="50000"/>
                  </a:schemeClr>
                </a:solidFill>
              </a:rPr>
              <a:t>OTEVŘENÁ POLICOVÁ SKŘÍŇ 2</a:t>
            </a:r>
          </a:p>
          <a:p>
            <a:r>
              <a:rPr lang="cs-CZ" dirty="0">
                <a:solidFill>
                  <a:schemeClr val="accent2">
                    <a:lumMod val="50000"/>
                  </a:schemeClr>
                </a:solidFill>
              </a:rPr>
              <a:t>POLOŽKA Č. 43002 </a:t>
            </a:r>
          </a:p>
        </p:txBody>
      </p:sp>
      <p:pic>
        <p:nvPicPr>
          <p:cNvPr id="32" name="Obrázek 31">
            <a:extLst>
              <a:ext uri="{FF2B5EF4-FFF2-40B4-BE49-F238E27FC236}">
                <a16:creationId xmlns:a16="http://schemas.microsoft.com/office/drawing/2014/main" id="{DB1EAA7D-D77B-32E4-F8F9-2E359D5265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528" y="2204231"/>
            <a:ext cx="7495514" cy="7615989"/>
          </a:xfrm>
          <a:prstGeom prst="rect">
            <a:avLst/>
          </a:prstGeom>
        </p:spPr>
      </p:pic>
    </p:spTree>
    <p:extLst>
      <p:ext uri="{BB962C8B-B14F-4D97-AF65-F5344CB8AC3E}">
        <p14:creationId xmlns:p14="http://schemas.microsoft.com/office/powerpoint/2010/main" val="24737805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ovéPole 20">
            <a:extLst>
              <a:ext uri="{FF2B5EF4-FFF2-40B4-BE49-F238E27FC236}">
                <a16:creationId xmlns:a16="http://schemas.microsoft.com/office/drawing/2014/main" id="{5E39D6E2-66DE-ADFE-9E5F-F874C3D52ADD}"/>
              </a:ext>
            </a:extLst>
          </p:cNvPr>
          <p:cNvSpPr txBox="1"/>
          <p:nvPr/>
        </p:nvSpPr>
        <p:spPr>
          <a:xfrm>
            <a:off x="4122168" y="6156685"/>
            <a:ext cx="3914842" cy="646331"/>
          </a:xfrm>
          <a:prstGeom prst="rect">
            <a:avLst/>
          </a:prstGeom>
          <a:noFill/>
        </p:spPr>
        <p:txBody>
          <a:bodyPr wrap="square" rtlCol="0">
            <a:spAutoFit/>
          </a:bodyPr>
          <a:lstStyle/>
          <a:p>
            <a:r>
              <a:rPr lang="cs-CZ" dirty="0">
                <a:solidFill>
                  <a:schemeClr val="accent2">
                    <a:lumMod val="50000"/>
                  </a:schemeClr>
                </a:solidFill>
              </a:rPr>
              <a:t>			</a:t>
            </a:r>
          </a:p>
          <a:p>
            <a:r>
              <a:rPr lang="cs-CZ" dirty="0">
                <a:solidFill>
                  <a:schemeClr val="accent2">
                    <a:lumMod val="50000"/>
                  </a:schemeClr>
                </a:solidFill>
              </a:rPr>
              <a:t>POLOŽKA Č. 43003</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615827"/>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80x57x30CM S OTEVŘENÝMI POLIČKAMI</a:t>
            </a:r>
          </a:p>
          <a:p>
            <a:r>
              <a:rPr lang="cs-CZ" sz="1100" dirty="0">
                <a:solidFill>
                  <a:schemeClr val="bg1">
                    <a:lumMod val="50000"/>
                  </a:schemeClr>
                </a:solidFill>
              </a:rPr>
              <a:t>VÝŠKA ZAVĚŠENÍ POLICOVÉ SKŘÍNĚ 180 CM N.Č.P. HORNÍ HRANA SKŘÍNKY, </a:t>
            </a:r>
          </a:p>
          <a:p>
            <a:r>
              <a:rPr lang="cs-CZ" sz="1100" dirty="0">
                <a:solidFill>
                  <a:schemeClr val="bg1">
                    <a:lumMod val="50000"/>
                  </a:schemeClr>
                </a:solidFill>
              </a:rPr>
              <a:t>MATERIÁL LTD TL. 18MM, </a:t>
            </a:r>
          </a:p>
          <a:p>
            <a:r>
              <a:rPr lang="cs-CZ" sz="1100" dirty="0">
                <a:solidFill>
                  <a:schemeClr val="bg1">
                    <a:lumMod val="50000"/>
                  </a:schemeClr>
                </a:solidFill>
              </a:rPr>
              <a:t>DEKOR PŘÍRODNÍ DUB POVRCH ST10, </a:t>
            </a:r>
          </a:p>
          <a:p>
            <a:r>
              <a:rPr lang="cs-CZ" sz="1100" dirty="0">
                <a:solidFill>
                  <a:schemeClr val="bg1">
                    <a:lumMod val="50000"/>
                  </a:schemeClr>
                </a:solidFill>
              </a:rPr>
              <a:t>HRANA NA ČELE ŠUPLÍKU ABS 2MM.</a:t>
            </a:r>
          </a:p>
          <a:p>
            <a:r>
              <a:rPr lang="cs-CZ" sz="1100" dirty="0">
                <a:solidFill>
                  <a:schemeClr val="bg1">
                    <a:lumMod val="50000"/>
                  </a:schemeClr>
                </a:solidFill>
              </a:rPr>
              <a:t>PRO SESTAVU V M.Č. 2. 24. PŘIDÁNA  NALOŽENÁ DVÍŘKA </a:t>
            </a:r>
          </a:p>
        </p:txBody>
      </p:sp>
      <p:pic>
        <p:nvPicPr>
          <p:cNvPr id="6" name="Obrázek 5" descr="Obsah obrázku skica, kresba, Obdélník, diagram&#10;&#10;Popis byl vytvořen automaticky">
            <a:extLst>
              <a:ext uri="{FF2B5EF4-FFF2-40B4-BE49-F238E27FC236}">
                <a16:creationId xmlns:a16="http://schemas.microsoft.com/office/drawing/2014/main" id="{7910B7FD-5E22-5071-D451-2C9BE47DF72F}"/>
              </a:ext>
            </a:extLst>
          </p:cNvPr>
          <p:cNvPicPr>
            <a:picLocks noChangeAspect="1"/>
          </p:cNvPicPr>
          <p:nvPr/>
        </p:nvPicPr>
        <p:blipFill rotWithShape="1">
          <a:blip r:embed="rId3">
            <a:extLst>
              <a:ext uri="{28A0092B-C50C-407E-A947-70E740481C1C}">
                <a14:useLocalDpi xmlns:a14="http://schemas.microsoft.com/office/drawing/2010/main" val="0"/>
              </a:ext>
            </a:extLst>
          </a:blip>
          <a:srcRect l="12987" t="31363" r="35569" b="9645"/>
          <a:stretch/>
        </p:blipFill>
        <p:spPr>
          <a:xfrm>
            <a:off x="774591" y="1864327"/>
            <a:ext cx="6089283" cy="4938689"/>
          </a:xfrm>
          <a:prstGeom prst="rect">
            <a:avLst/>
          </a:prstGeom>
        </p:spPr>
      </p:pic>
      <p:pic>
        <p:nvPicPr>
          <p:cNvPr id="12" name="Obrázek 11" descr="Obsah obrázku skica, kresba, Obdélník, diagram&#10;&#10;Popis byl vytvořen automaticky">
            <a:extLst>
              <a:ext uri="{FF2B5EF4-FFF2-40B4-BE49-F238E27FC236}">
                <a16:creationId xmlns:a16="http://schemas.microsoft.com/office/drawing/2014/main" id="{D60EB352-4C27-47B6-3E47-CFB91B333AEC}"/>
              </a:ext>
            </a:extLst>
          </p:cNvPr>
          <p:cNvPicPr>
            <a:picLocks noChangeAspect="1"/>
          </p:cNvPicPr>
          <p:nvPr/>
        </p:nvPicPr>
        <p:blipFill rotWithShape="1">
          <a:blip r:embed="rId3">
            <a:extLst>
              <a:ext uri="{28A0092B-C50C-407E-A947-70E740481C1C}">
                <a14:useLocalDpi xmlns:a14="http://schemas.microsoft.com/office/drawing/2010/main" val="0"/>
              </a:ext>
            </a:extLst>
          </a:blip>
          <a:srcRect l="63934" t="65949" r="15762" b="13096"/>
          <a:stretch/>
        </p:blipFill>
        <p:spPr>
          <a:xfrm>
            <a:off x="10165885" y="3036634"/>
            <a:ext cx="2803134" cy="2046141"/>
          </a:xfrm>
          <a:prstGeom prst="rect">
            <a:avLst/>
          </a:prstGeom>
        </p:spPr>
      </p:pic>
      <p:sp>
        <p:nvSpPr>
          <p:cNvPr id="4" name="TextovéPole 3">
            <a:extLst>
              <a:ext uri="{FF2B5EF4-FFF2-40B4-BE49-F238E27FC236}">
                <a16:creationId xmlns:a16="http://schemas.microsoft.com/office/drawing/2014/main" id="{1B500C7D-3736-9C8F-8122-08C8F7E26A20}"/>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
        <p:nvSpPr>
          <p:cNvPr id="11" name="TextovéPole 10">
            <a:extLst>
              <a:ext uri="{FF2B5EF4-FFF2-40B4-BE49-F238E27FC236}">
                <a16:creationId xmlns:a16="http://schemas.microsoft.com/office/drawing/2014/main" id="{641A47C7-184B-B73B-A61B-C0C44FFE9410}"/>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cxnSp>
        <p:nvCxnSpPr>
          <p:cNvPr id="14" name="Přímá spojnice 13">
            <a:extLst>
              <a:ext uri="{FF2B5EF4-FFF2-40B4-BE49-F238E27FC236}">
                <a16:creationId xmlns:a16="http://schemas.microsoft.com/office/drawing/2014/main" id="{65596032-4215-1D68-7A9B-8AB4B14A561F}"/>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7D98F7EF-D96D-3E6B-8897-3B3FA1E091A7}"/>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9" name="Přímá spojnice 18">
            <a:extLst>
              <a:ext uri="{FF2B5EF4-FFF2-40B4-BE49-F238E27FC236}">
                <a16:creationId xmlns:a16="http://schemas.microsoft.com/office/drawing/2014/main" id="{E73FC5F9-AFCA-E668-BEFF-B41862C37E17}"/>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0" name="TextovéPole 19">
            <a:extLst>
              <a:ext uri="{FF2B5EF4-FFF2-40B4-BE49-F238E27FC236}">
                <a16:creationId xmlns:a16="http://schemas.microsoft.com/office/drawing/2014/main" id="{21A8BC79-7D5A-E58B-BF46-0981A83907E4}"/>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3" name="Přímá spojnice 22">
            <a:extLst>
              <a:ext uri="{FF2B5EF4-FFF2-40B4-BE49-F238E27FC236}">
                <a16:creationId xmlns:a16="http://schemas.microsoft.com/office/drawing/2014/main" id="{9C0494BB-B130-F093-E6AD-21D22C5B39DA}"/>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Přímá spojnice 23">
            <a:extLst>
              <a:ext uri="{FF2B5EF4-FFF2-40B4-BE49-F238E27FC236}">
                <a16:creationId xmlns:a16="http://schemas.microsoft.com/office/drawing/2014/main" id="{6B090CE2-3462-F820-D817-3FFB135D5FF1}"/>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Přímá spojnice 24">
            <a:extLst>
              <a:ext uri="{FF2B5EF4-FFF2-40B4-BE49-F238E27FC236}">
                <a16:creationId xmlns:a16="http://schemas.microsoft.com/office/drawing/2014/main" id="{800351F0-CD96-D9E2-BF4D-583A1F127043}"/>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6" name="TextovéPole 25">
            <a:extLst>
              <a:ext uri="{FF2B5EF4-FFF2-40B4-BE49-F238E27FC236}">
                <a16:creationId xmlns:a16="http://schemas.microsoft.com/office/drawing/2014/main" id="{82C2D43B-07B7-0AFD-B113-F2A8DD230A71}"/>
              </a:ext>
            </a:extLst>
          </p:cNvPr>
          <p:cNvSpPr txBox="1"/>
          <p:nvPr/>
        </p:nvSpPr>
        <p:spPr>
          <a:xfrm>
            <a:off x="10060102" y="8857661"/>
            <a:ext cx="4130040" cy="261610"/>
          </a:xfrm>
          <a:prstGeom prst="rect">
            <a:avLst/>
          </a:prstGeom>
          <a:noFill/>
        </p:spPr>
        <p:txBody>
          <a:bodyPr wrap="square" rtlCol="0">
            <a:spAutoFit/>
          </a:bodyPr>
          <a:lstStyle/>
          <a:p>
            <a:r>
              <a:rPr lang="cs-CZ" sz="1100" b="1" dirty="0"/>
              <a:t>OTEVŘENÁ POLICOVÁ SKŘÍŇ 3,  POLOŽKA Č. : 43003</a:t>
            </a:r>
          </a:p>
        </p:txBody>
      </p:sp>
      <p:cxnSp>
        <p:nvCxnSpPr>
          <p:cNvPr id="28" name="Přímá spojnice 27">
            <a:extLst>
              <a:ext uri="{FF2B5EF4-FFF2-40B4-BE49-F238E27FC236}">
                <a16:creationId xmlns:a16="http://schemas.microsoft.com/office/drawing/2014/main" id="{B32D7CA2-7D60-58A4-4B8F-3DF4D50AD2C0}"/>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9" name="TextovéPole 28">
            <a:extLst>
              <a:ext uri="{FF2B5EF4-FFF2-40B4-BE49-F238E27FC236}">
                <a16:creationId xmlns:a16="http://schemas.microsoft.com/office/drawing/2014/main" id="{87B95D73-1AC8-477C-336A-9DCD541E01BC}"/>
              </a:ext>
            </a:extLst>
          </p:cNvPr>
          <p:cNvSpPr txBox="1"/>
          <p:nvPr/>
        </p:nvSpPr>
        <p:spPr>
          <a:xfrm>
            <a:off x="10060102" y="9108693"/>
            <a:ext cx="4305515" cy="647550"/>
          </a:xfrm>
          <a:prstGeom prst="rect">
            <a:avLst/>
          </a:prstGeom>
          <a:noFill/>
        </p:spPr>
        <p:txBody>
          <a:bodyPr wrap="square" rtlCol="0">
            <a:spAutoFit/>
          </a:bodyPr>
          <a:lstStyle/>
          <a:p>
            <a:pPr>
              <a:lnSpc>
                <a:spcPts val="2300"/>
              </a:lnSpc>
            </a:pPr>
            <a:r>
              <a:rPr lang="cs-CZ" sz="1100" dirty="0"/>
              <a:t>UMÍSTĚNÍ:  2x AMBULANCE VYŠETŘOVNA 1.30 2x CVIČEBNA  2.17</a:t>
            </a:r>
          </a:p>
          <a:p>
            <a:pPr>
              <a:lnSpc>
                <a:spcPts val="2300"/>
              </a:lnSpc>
            </a:pPr>
            <a:r>
              <a:rPr lang="cs-CZ" sz="1100" dirty="0"/>
              <a:t>PSYCHOLOG 2.24 – ZDE S  DVÍŘKY A  BOČNICÍ</a:t>
            </a:r>
            <a:endParaRPr lang="cs-CZ" sz="1100" dirty="0">
              <a:solidFill>
                <a:srgbClr val="FF0000"/>
              </a:solidFill>
            </a:endParaRPr>
          </a:p>
        </p:txBody>
      </p:sp>
      <p:sp>
        <p:nvSpPr>
          <p:cNvPr id="30" name="TextovéPole 29">
            <a:extLst>
              <a:ext uri="{FF2B5EF4-FFF2-40B4-BE49-F238E27FC236}">
                <a16:creationId xmlns:a16="http://schemas.microsoft.com/office/drawing/2014/main" id="{41392492-BDA9-F5EB-FEAA-26A40A17D41A}"/>
              </a:ext>
            </a:extLst>
          </p:cNvPr>
          <p:cNvSpPr txBox="1"/>
          <p:nvPr/>
        </p:nvSpPr>
        <p:spPr>
          <a:xfrm>
            <a:off x="1467199" y="1079358"/>
            <a:ext cx="3914842" cy="646331"/>
          </a:xfrm>
          <a:prstGeom prst="rect">
            <a:avLst/>
          </a:prstGeom>
          <a:noFill/>
        </p:spPr>
        <p:txBody>
          <a:bodyPr wrap="square" rtlCol="0">
            <a:spAutoFit/>
          </a:bodyPr>
          <a:lstStyle/>
          <a:p>
            <a:r>
              <a:rPr lang="cs-CZ" dirty="0">
                <a:solidFill>
                  <a:schemeClr val="accent2">
                    <a:lumMod val="50000"/>
                  </a:schemeClr>
                </a:solidFill>
              </a:rPr>
              <a:t>OTEVŘENÁ POLICOVÁ SKŘÍŇ 3</a:t>
            </a:r>
          </a:p>
          <a:p>
            <a:r>
              <a:rPr lang="cs-CZ" dirty="0">
                <a:solidFill>
                  <a:schemeClr val="accent2">
                    <a:lumMod val="50000"/>
                  </a:schemeClr>
                </a:solidFill>
              </a:rPr>
              <a:t>POLOŽKA Č. 43003</a:t>
            </a:r>
          </a:p>
        </p:txBody>
      </p:sp>
      <p:sp>
        <p:nvSpPr>
          <p:cNvPr id="31" name="TextovéPole 30">
            <a:extLst>
              <a:ext uri="{FF2B5EF4-FFF2-40B4-BE49-F238E27FC236}">
                <a16:creationId xmlns:a16="http://schemas.microsoft.com/office/drawing/2014/main" id="{E7EE7D07-2A3B-0253-C2CD-9D91E8791176}"/>
              </a:ext>
            </a:extLst>
          </p:cNvPr>
          <p:cNvSpPr txBox="1"/>
          <p:nvPr/>
        </p:nvSpPr>
        <p:spPr>
          <a:xfrm>
            <a:off x="5493021" y="6001221"/>
            <a:ext cx="3914842" cy="646331"/>
          </a:xfrm>
          <a:prstGeom prst="rect">
            <a:avLst/>
          </a:prstGeom>
          <a:noFill/>
        </p:spPr>
        <p:txBody>
          <a:bodyPr wrap="square" rtlCol="0">
            <a:spAutoFit/>
          </a:bodyPr>
          <a:lstStyle/>
          <a:p>
            <a:r>
              <a:rPr lang="cs-CZ" dirty="0">
                <a:solidFill>
                  <a:schemeClr val="accent2">
                    <a:lumMod val="50000"/>
                  </a:schemeClr>
                </a:solidFill>
              </a:rPr>
              <a:t>Přídavná dvířka k policové skříni pro skříň v místnosti psycholog 2.24</a:t>
            </a:r>
          </a:p>
        </p:txBody>
      </p:sp>
      <p:pic>
        <p:nvPicPr>
          <p:cNvPr id="33" name="Obrázek 32">
            <a:extLst>
              <a:ext uri="{FF2B5EF4-FFF2-40B4-BE49-F238E27FC236}">
                <a16:creationId xmlns:a16="http://schemas.microsoft.com/office/drawing/2014/main" id="{3CF29781-F895-7397-B9C3-04101A6971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9220" y="6850205"/>
            <a:ext cx="4305514" cy="2612080"/>
          </a:xfrm>
          <a:prstGeom prst="rect">
            <a:avLst/>
          </a:prstGeom>
        </p:spPr>
      </p:pic>
    </p:spTree>
    <p:extLst>
      <p:ext uri="{BB962C8B-B14F-4D97-AF65-F5344CB8AC3E}">
        <p14:creationId xmlns:p14="http://schemas.microsoft.com/office/powerpoint/2010/main" val="1162724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ovéPole 20">
            <a:extLst>
              <a:ext uri="{FF2B5EF4-FFF2-40B4-BE49-F238E27FC236}">
                <a16:creationId xmlns:a16="http://schemas.microsoft.com/office/drawing/2014/main" id="{5E39D6E2-66DE-ADFE-9E5F-F874C3D52ADD}"/>
              </a:ext>
            </a:extLst>
          </p:cNvPr>
          <p:cNvSpPr txBox="1"/>
          <p:nvPr/>
        </p:nvSpPr>
        <p:spPr>
          <a:xfrm>
            <a:off x="1234588" y="926958"/>
            <a:ext cx="3506112" cy="646331"/>
          </a:xfrm>
          <a:prstGeom prst="rect">
            <a:avLst/>
          </a:prstGeom>
          <a:noFill/>
        </p:spPr>
        <p:txBody>
          <a:bodyPr wrap="square" rtlCol="0">
            <a:spAutoFit/>
          </a:bodyPr>
          <a:lstStyle/>
          <a:p>
            <a:r>
              <a:rPr lang="cs-CZ" dirty="0">
                <a:solidFill>
                  <a:schemeClr val="accent2">
                    <a:lumMod val="50000"/>
                  </a:schemeClr>
                </a:solidFill>
              </a:rPr>
              <a:t>OTEVŘENÁ POLICOVÁ SKŘÍŇ 4</a:t>
            </a:r>
          </a:p>
          <a:p>
            <a:r>
              <a:rPr lang="cs-CZ" dirty="0">
                <a:solidFill>
                  <a:schemeClr val="accent2">
                    <a:lumMod val="50000"/>
                  </a:schemeClr>
                </a:solidFill>
              </a:rPr>
              <a:t>POLOŽKA Č. 43004</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27727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120,6X103,2X25CM S OTEVŘENÝMI POLIČKAMI</a:t>
            </a:r>
          </a:p>
          <a:p>
            <a:r>
              <a:rPr lang="cs-CZ" sz="1100" dirty="0">
                <a:solidFill>
                  <a:schemeClr val="bg1">
                    <a:lumMod val="50000"/>
                  </a:schemeClr>
                </a:solidFill>
              </a:rPr>
              <a:t>VÝŠKA ZAVĚŠENÍ POLICOVÉ SKŘÍNĚ 180 CM N.Č.P. HORNÍ HRANA SKŘÍNKY</a:t>
            </a:r>
          </a:p>
          <a:p>
            <a:r>
              <a:rPr lang="cs-CZ" sz="1100" dirty="0">
                <a:solidFill>
                  <a:schemeClr val="bg1">
                    <a:lumMod val="50000"/>
                  </a:schemeClr>
                </a:solidFill>
              </a:rPr>
              <a:t>MATERIÁL LTD TL. 18MM, DEKOR PŘÍRODNÍ DUB POVRCH ST10, </a:t>
            </a:r>
          </a:p>
          <a:p>
            <a:r>
              <a:rPr lang="cs-CZ" sz="1100" dirty="0">
                <a:solidFill>
                  <a:schemeClr val="bg1">
                    <a:lumMod val="50000"/>
                  </a:schemeClr>
                </a:solidFill>
              </a:rPr>
              <a:t>HRANA NA ČELE ŠUPLÍKU ABS 2MM.</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16" name="Obrázek 15" descr="Obsah obrázku skica, kresba, diagram, Technický výkres&#10;&#10;Popis byl vytvořen automaticky">
            <a:extLst>
              <a:ext uri="{FF2B5EF4-FFF2-40B4-BE49-F238E27FC236}">
                <a16:creationId xmlns:a16="http://schemas.microsoft.com/office/drawing/2014/main" id="{E71B56E7-F784-BDAA-976F-2A83F8A9C0B3}"/>
              </a:ext>
            </a:extLst>
          </p:cNvPr>
          <p:cNvPicPr>
            <a:picLocks noChangeAspect="1"/>
          </p:cNvPicPr>
          <p:nvPr/>
        </p:nvPicPr>
        <p:blipFill rotWithShape="1">
          <a:blip r:embed="rId3">
            <a:extLst>
              <a:ext uri="{28A0092B-C50C-407E-A947-70E740481C1C}">
                <a14:useLocalDpi xmlns:a14="http://schemas.microsoft.com/office/drawing/2010/main" val="0"/>
              </a:ext>
            </a:extLst>
          </a:blip>
          <a:srcRect l="69916" t="40575" r="5006" b="20047"/>
          <a:stretch/>
        </p:blipFill>
        <p:spPr>
          <a:xfrm>
            <a:off x="10619366" y="2798244"/>
            <a:ext cx="2403359" cy="2669178"/>
          </a:xfrm>
          <a:prstGeom prst="rect">
            <a:avLst/>
          </a:prstGeom>
        </p:spPr>
      </p:pic>
      <p:sp>
        <p:nvSpPr>
          <p:cNvPr id="4" name="TextovéPole 3">
            <a:extLst>
              <a:ext uri="{FF2B5EF4-FFF2-40B4-BE49-F238E27FC236}">
                <a16:creationId xmlns:a16="http://schemas.microsoft.com/office/drawing/2014/main" id="{692D0E32-43FA-4CBB-2453-91D4B2E7F316}"/>
              </a:ext>
            </a:extLst>
          </p:cNvPr>
          <p:cNvSpPr txBox="1"/>
          <p:nvPr/>
        </p:nvSpPr>
        <p:spPr>
          <a:xfrm>
            <a:off x="11107243" y="8254948"/>
            <a:ext cx="3449781" cy="430887"/>
          </a:xfrm>
          <a:prstGeom prst="rect">
            <a:avLst/>
          </a:prstGeom>
          <a:noFill/>
        </p:spPr>
        <p:txBody>
          <a:bodyPr wrap="square" rtlCol="0">
            <a:spAutoFit/>
          </a:bodyPr>
          <a:lstStyle/>
          <a:p>
            <a:r>
              <a:rPr lang="cs-CZ" sz="1100" dirty="0">
                <a:solidFill>
                  <a:schemeClr val="accent2">
                    <a:lumMod val="75000"/>
                  </a:schemeClr>
                </a:solidFill>
              </a:rPr>
              <a:t>Centrum rehabilitační péče nemocnice Semily</a:t>
            </a:r>
          </a:p>
          <a:p>
            <a:r>
              <a:rPr lang="cs-CZ" sz="1100" dirty="0">
                <a:solidFill>
                  <a:schemeClr val="accent2">
                    <a:lumMod val="75000"/>
                  </a:schemeClr>
                </a:solidFill>
              </a:rPr>
              <a:t>MMN, a.s. - Nemocnice Semily </a:t>
            </a:r>
          </a:p>
        </p:txBody>
      </p:sp>
      <p:cxnSp>
        <p:nvCxnSpPr>
          <p:cNvPr id="12" name="Přímá spojnice 11">
            <a:extLst>
              <a:ext uri="{FF2B5EF4-FFF2-40B4-BE49-F238E27FC236}">
                <a16:creationId xmlns:a16="http://schemas.microsoft.com/office/drawing/2014/main" id="{48C07D66-9E9F-BEDD-13D3-3567F3C26B74}"/>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2B3D2B9F-E22E-A776-9011-11EF9B39C2DE}"/>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9" name="Přímá spojnice 18">
            <a:extLst>
              <a:ext uri="{FF2B5EF4-FFF2-40B4-BE49-F238E27FC236}">
                <a16:creationId xmlns:a16="http://schemas.microsoft.com/office/drawing/2014/main" id="{180697D4-F9E6-6CD6-6CDB-7969AC79824A}"/>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0" name="TextovéPole 19">
            <a:extLst>
              <a:ext uri="{FF2B5EF4-FFF2-40B4-BE49-F238E27FC236}">
                <a16:creationId xmlns:a16="http://schemas.microsoft.com/office/drawing/2014/main" id="{ECF11439-3588-B6D9-8EF8-14F85DACA5E8}"/>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3" name="Přímá spojnice 22">
            <a:extLst>
              <a:ext uri="{FF2B5EF4-FFF2-40B4-BE49-F238E27FC236}">
                <a16:creationId xmlns:a16="http://schemas.microsoft.com/office/drawing/2014/main" id="{9798F083-DDC4-FFAF-27CE-523F650ECC49}"/>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Přímá spojnice 23">
            <a:extLst>
              <a:ext uri="{FF2B5EF4-FFF2-40B4-BE49-F238E27FC236}">
                <a16:creationId xmlns:a16="http://schemas.microsoft.com/office/drawing/2014/main" id="{74EC08D0-CDF8-8A1A-C783-71D68206010D}"/>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Přímá spojnice 24">
            <a:extLst>
              <a:ext uri="{FF2B5EF4-FFF2-40B4-BE49-F238E27FC236}">
                <a16:creationId xmlns:a16="http://schemas.microsoft.com/office/drawing/2014/main" id="{E53364A4-4633-3E93-F3DC-FA9757AAD276}"/>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6" name="TextovéPole 25">
            <a:extLst>
              <a:ext uri="{FF2B5EF4-FFF2-40B4-BE49-F238E27FC236}">
                <a16:creationId xmlns:a16="http://schemas.microsoft.com/office/drawing/2014/main" id="{86AEDEBE-61CF-FEE4-4DE7-085770366D57}"/>
              </a:ext>
            </a:extLst>
          </p:cNvPr>
          <p:cNvSpPr txBox="1"/>
          <p:nvPr/>
        </p:nvSpPr>
        <p:spPr>
          <a:xfrm>
            <a:off x="10060102" y="8857661"/>
            <a:ext cx="4130040" cy="261610"/>
          </a:xfrm>
          <a:prstGeom prst="rect">
            <a:avLst/>
          </a:prstGeom>
          <a:noFill/>
        </p:spPr>
        <p:txBody>
          <a:bodyPr wrap="square" rtlCol="0">
            <a:spAutoFit/>
          </a:bodyPr>
          <a:lstStyle/>
          <a:p>
            <a:r>
              <a:rPr lang="cs-CZ" sz="1100" b="1" dirty="0"/>
              <a:t>OTEVŘENÁ POLICOVÁ SKŘÍŇ 4,  POLOŽKA Č. : 43004</a:t>
            </a:r>
          </a:p>
        </p:txBody>
      </p:sp>
      <p:cxnSp>
        <p:nvCxnSpPr>
          <p:cNvPr id="28" name="Přímá spojnice 27">
            <a:extLst>
              <a:ext uri="{FF2B5EF4-FFF2-40B4-BE49-F238E27FC236}">
                <a16:creationId xmlns:a16="http://schemas.microsoft.com/office/drawing/2014/main" id="{E3838B97-E8B1-23A2-B9E9-6EB8334DF295}"/>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9" name="TextovéPole 28">
            <a:extLst>
              <a:ext uri="{FF2B5EF4-FFF2-40B4-BE49-F238E27FC236}">
                <a16:creationId xmlns:a16="http://schemas.microsoft.com/office/drawing/2014/main" id="{51CBF67D-D612-E710-E23E-8D2FC63322A5}"/>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LOGOPEDIE 1.32</a:t>
            </a:r>
            <a:endParaRPr lang="cs-CZ" sz="1100" dirty="0">
              <a:solidFill>
                <a:srgbClr val="FF0000"/>
              </a:solidFill>
            </a:endParaRPr>
          </a:p>
        </p:txBody>
      </p:sp>
      <p:pic>
        <p:nvPicPr>
          <p:cNvPr id="31" name="Obrázek 30">
            <a:extLst>
              <a:ext uri="{FF2B5EF4-FFF2-40B4-BE49-F238E27FC236}">
                <a16:creationId xmlns:a16="http://schemas.microsoft.com/office/drawing/2014/main" id="{EC0A94CE-E49A-4D2F-272C-8110602E95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430" y="1951604"/>
            <a:ext cx="8198259" cy="7862127"/>
          </a:xfrm>
          <a:prstGeom prst="rect">
            <a:avLst/>
          </a:prstGeom>
        </p:spPr>
      </p:pic>
    </p:spTree>
    <p:extLst>
      <p:ext uri="{BB962C8B-B14F-4D97-AF65-F5344CB8AC3E}">
        <p14:creationId xmlns:p14="http://schemas.microsoft.com/office/powerpoint/2010/main" val="33100135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27727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105,7X90X25 CM S OTEVŘENÝMI POLIČKAMI</a:t>
            </a:r>
          </a:p>
          <a:p>
            <a:r>
              <a:rPr lang="cs-CZ" sz="1100" dirty="0">
                <a:solidFill>
                  <a:schemeClr val="bg1">
                    <a:lumMod val="50000"/>
                  </a:schemeClr>
                </a:solidFill>
              </a:rPr>
              <a:t>VÝŠKA ZAVĚŠENÍ POLICOVÉ SKŘÍNĚ 180 CM N.Č.P. HORNÍ HRANA SKŘÍNKY, </a:t>
            </a:r>
          </a:p>
          <a:p>
            <a:r>
              <a:rPr lang="cs-CZ" sz="1100" dirty="0">
                <a:solidFill>
                  <a:schemeClr val="bg1">
                    <a:lumMod val="50000"/>
                  </a:schemeClr>
                </a:solidFill>
              </a:rPr>
              <a:t>MATERIÁL LTD TL. 18MM, DEKOR PŘÍRODNÍ DUB POVRCH ST10, </a:t>
            </a:r>
          </a:p>
          <a:p>
            <a:r>
              <a:rPr lang="cs-CZ" sz="1100" dirty="0">
                <a:solidFill>
                  <a:schemeClr val="bg1">
                    <a:lumMod val="50000"/>
                  </a:schemeClr>
                </a:solidFill>
              </a:rPr>
              <a:t>HRANA NA ČELE ŠUPLÍKU ABS 2MM.</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6" name="Obrázek 5" descr="Obsah obrázku skica, Obdélník, diagram, kresba&#10;&#10;Popis byl vytvořen automaticky">
            <a:extLst>
              <a:ext uri="{FF2B5EF4-FFF2-40B4-BE49-F238E27FC236}">
                <a16:creationId xmlns:a16="http://schemas.microsoft.com/office/drawing/2014/main" id="{A254C4AB-EB69-4DB2-DE65-A852CEBD9914}"/>
              </a:ext>
            </a:extLst>
          </p:cNvPr>
          <p:cNvPicPr>
            <a:picLocks noChangeAspect="1"/>
          </p:cNvPicPr>
          <p:nvPr/>
        </p:nvPicPr>
        <p:blipFill rotWithShape="1">
          <a:blip r:embed="rId3">
            <a:extLst>
              <a:ext uri="{28A0092B-C50C-407E-A947-70E740481C1C}">
                <a14:useLocalDpi xmlns:a14="http://schemas.microsoft.com/office/drawing/2010/main" val="0"/>
              </a:ext>
            </a:extLst>
          </a:blip>
          <a:srcRect l="8524" r="26598" b="34653"/>
          <a:stretch/>
        </p:blipFill>
        <p:spPr>
          <a:xfrm>
            <a:off x="754328" y="2671602"/>
            <a:ext cx="7418122" cy="5284592"/>
          </a:xfrm>
          <a:prstGeom prst="rect">
            <a:avLst/>
          </a:prstGeom>
        </p:spPr>
      </p:pic>
      <p:pic>
        <p:nvPicPr>
          <p:cNvPr id="12" name="Obrázek 11" descr="Obsah obrázku skica, Obdélník, diagram, kresba&#10;&#10;Popis byl vytvořen automaticky">
            <a:extLst>
              <a:ext uri="{FF2B5EF4-FFF2-40B4-BE49-F238E27FC236}">
                <a16:creationId xmlns:a16="http://schemas.microsoft.com/office/drawing/2014/main" id="{FA1CA48C-0EBF-A555-ED27-5A90BF72E44A}"/>
              </a:ext>
            </a:extLst>
          </p:cNvPr>
          <p:cNvPicPr>
            <a:picLocks noChangeAspect="1"/>
          </p:cNvPicPr>
          <p:nvPr/>
        </p:nvPicPr>
        <p:blipFill rotWithShape="1">
          <a:blip r:embed="rId3">
            <a:extLst>
              <a:ext uri="{28A0092B-C50C-407E-A947-70E740481C1C}">
                <a14:useLocalDpi xmlns:a14="http://schemas.microsoft.com/office/drawing/2010/main" val="0"/>
              </a:ext>
            </a:extLst>
          </a:blip>
          <a:srcRect l="55863" t="62151" r="19979" b="4755"/>
          <a:stretch/>
        </p:blipFill>
        <p:spPr>
          <a:xfrm>
            <a:off x="10515600" y="2746291"/>
            <a:ext cx="2762250" cy="2676251"/>
          </a:xfrm>
          <a:prstGeom prst="rect">
            <a:avLst/>
          </a:prstGeom>
        </p:spPr>
      </p:pic>
      <p:sp>
        <p:nvSpPr>
          <p:cNvPr id="4" name="TextovéPole 3">
            <a:extLst>
              <a:ext uri="{FF2B5EF4-FFF2-40B4-BE49-F238E27FC236}">
                <a16:creationId xmlns:a16="http://schemas.microsoft.com/office/drawing/2014/main" id="{0CC40E81-158B-95FF-EB24-DAD0DBC1C17D}"/>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
        <p:nvSpPr>
          <p:cNvPr id="11" name="TextovéPole 10">
            <a:extLst>
              <a:ext uri="{FF2B5EF4-FFF2-40B4-BE49-F238E27FC236}">
                <a16:creationId xmlns:a16="http://schemas.microsoft.com/office/drawing/2014/main" id="{9FAAE2A5-0785-9C10-9C80-D22C1E959EF2}"/>
              </a:ext>
            </a:extLst>
          </p:cNvPr>
          <p:cNvSpPr txBox="1"/>
          <p:nvPr/>
        </p:nvSpPr>
        <p:spPr>
          <a:xfrm>
            <a:off x="1218546" y="919263"/>
            <a:ext cx="3506112" cy="646331"/>
          </a:xfrm>
          <a:prstGeom prst="rect">
            <a:avLst/>
          </a:prstGeom>
          <a:noFill/>
        </p:spPr>
        <p:txBody>
          <a:bodyPr wrap="square" rtlCol="0">
            <a:spAutoFit/>
          </a:bodyPr>
          <a:lstStyle/>
          <a:p>
            <a:r>
              <a:rPr lang="cs-CZ" dirty="0">
                <a:solidFill>
                  <a:schemeClr val="accent2">
                    <a:lumMod val="50000"/>
                  </a:schemeClr>
                </a:solidFill>
              </a:rPr>
              <a:t>OTEVŘENÁ POLICOVÁ SKŘÍŇ 5</a:t>
            </a:r>
          </a:p>
          <a:p>
            <a:r>
              <a:rPr lang="cs-CZ" dirty="0">
                <a:solidFill>
                  <a:schemeClr val="accent2">
                    <a:lumMod val="50000"/>
                  </a:schemeClr>
                </a:solidFill>
              </a:rPr>
              <a:t>POLOŽKA Č. 43005</a:t>
            </a:r>
          </a:p>
        </p:txBody>
      </p:sp>
      <p:cxnSp>
        <p:nvCxnSpPr>
          <p:cNvPr id="16" name="Přímá spojnice 15">
            <a:extLst>
              <a:ext uri="{FF2B5EF4-FFF2-40B4-BE49-F238E27FC236}">
                <a16:creationId xmlns:a16="http://schemas.microsoft.com/office/drawing/2014/main" id="{96748BFE-B424-C1B1-E08C-78228098C0B3}"/>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9" name="Přímá spojnice 18">
            <a:extLst>
              <a:ext uri="{FF2B5EF4-FFF2-40B4-BE49-F238E27FC236}">
                <a16:creationId xmlns:a16="http://schemas.microsoft.com/office/drawing/2014/main" id="{F6440EC1-2B18-9407-1143-BEDFF179D58C}"/>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0" name="Přímá spojnice 19">
            <a:extLst>
              <a:ext uri="{FF2B5EF4-FFF2-40B4-BE49-F238E27FC236}">
                <a16:creationId xmlns:a16="http://schemas.microsoft.com/office/drawing/2014/main" id="{4EE1A130-058D-0AF0-CB0F-EF6800B774E5}"/>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3" name="TextovéPole 22">
            <a:extLst>
              <a:ext uri="{FF2B5EF4-FFF2-40B4-BE49-F238E27FC236}">
                <a16:creationId xmlns:a16="http://schemas.microsoft.com/office/drawing/2014/main" id="{803AB02E-1E8C-72AF-9DE0-345AA20B7CC4}"/>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4" name="Přímá spojnice 23">
            <a:extLst>
              <a:ext uri="{FF2B5EF4-FFF2-40B4-BE49-F238E27FC236}">
                <a16:creationId xmlns:a16="http://schemas.microsoft.com/office/drawing/2014/main" id="{AC629963-D293-431C-A957-D7132AAE69CB}"/>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Přímá spojnice 24">
            <a:extLst>
              <a:ext uri="{FF2B5EF4-FFF2-40B4-BE49-F238E27FC236}">
                <a16:creationId xmlns:a16="http://schemas.microsoft.com/office/drawing/2014/main" id="{B3877AB1-B851-01F6-DFA8-B0DA4CE8DB34}"/>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Přímá spojnice 25">
            <a:extLst>
              <a:ext uri="{FF2B5EF4-FFF2-40B4-BE49-F238E27FC236}">
                <a16:creationId xmlns:a16="http://schemas.microsoft.com/office/drawing/2014/main" id="{96483D4B-9299-171F-A836-2074F367419B}"/>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ovéPole 27">
            <a:extLst>
              <a:ext uri="{FF2B5EF4-FFF2-40B4-BE49-F238E27FC236}">
                <a16:creationId xmlns:a16="http://schemas.microsoft.com/office/drawing/2014/main" id="{1A1B1882-32C0-C6D2-3ABD-B41713FEFC27}"/>
              </a:ext>
            </a:extLst>
          </p:cNvPr>
          <p:cNvSpPr txBox="1"/>
          <p:nvPr/>
        </p:nvSpPr>
        <p:spPr>
          <a:xfrm>
            <a:off x="10060102" y="8857661"/>
            <a:ext cx="4130040" cy="261610"/>
          </a:xfrm>
          <a:prstGeom prst="rect">
            <a:avLst/>
          </a:prstGeom>
          <a:noFill/>
        </p:spPr>
        <p:txBody>
          <a:bodyPr wrap="square" rtlCol="0">
            <a:spAutoFit/>
          </a:bodyPr>
          <a:lstStyle/>
          <a:p>
            <a:r>
              <a:rPr lang="cs-CZ" sz="1100" b="1" dirty="0"/>
              <a:t>OTEVŘENÁ POLICOVÁ SKŘÍŇ 5,  POLOŽKA Č. : 43005</a:t>
            </a:r>
          </a:p>
        </p:txBody>
      </p:sp>
      <p:cxnSp>
        <p:nvCxnSpPr>
          <p:cNvPr id="29" name="Přímá spojnice 28">
            <a:extLst>
              <a:ext uri="{FF2B5EF4-FFF2-40B4-BE49-F238E27FC236}">
                <a16:creationId xmlns:a16="http://schemas.microsoft.com/office/drawing/2014/main" id="{0D4206B7-5389-7052-3D64-CFCF81EFDCAA}"/>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0" name="TextovéPole 29">
            <a:extLst>
              <a:ext uri="{FF2B5EF4-FFF2-40B4-BE49-F238E27FC236}">
                <a16:creationId xmlns:a16="http://schemas.microsoft.com/office/drawing/2014/main" id="{35B40F85-A757-2DBF-4616-20FDA92E8706}"/>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LOGOPEDIE 1.32</a:t>
            </a:r>
            <a:endParaRPr lang="cs-CZ" sz="1100" dirty="0">
              <a:solidFill>
                <a:srgbClr val="FF0000"/>
              </a:solidFill>
            </a:endParaRPr>
          </a:p>
        </p:txBody>
      </p:sp>
    </p:spTree>
    <p:extLst>
      <p:ext uri="{BB962C8B-B14F-4D97-AF65-F5344CB8AC3E}">
        <p14:creationId xmlns:p14="http://schemas.microsoft.com/office/powerpoint/2010/main" val="18289710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ovéPole 20">
            <a:extLst>
              <a:ext uri="{FF2B5EF4-FFF2-40B4-BE49-F238E27FC236}">
                <a16:creationId xmlns:a16="http://schemas.microsoft.com/office/drawing/2014/main" id="{5E39D6E2-66DE-ADFE-9E5F-F874C3D52ADD}"/>
              </a:ext>
            </a:extLst>
          </p:cNvPr>
          <p:cNvSpPr txBox="1"/>
          <p:nvPr/>
        </p:nvSpPr>
        <p:spPr>
          <a:xfrm>
            <a:off x="1563108" y="926958"/>
            <a:ext cx="3506112" cy="646331"/>
          </a:xfrm>
          <a:prstGeom prst="rect">
            <a:avLst/>
          </a:prstGeom>
          <a:noFill/>
        </p:spPr>
        <p:txBody>
          <a:bodyPr wrap="square" rtlCol="0">
            <a:spAutoFit/>
          </a:bodyPr>
          <a:lstStyle/>
          <a:p>
            <a:r>
              <a:rPr lang="cs-CZ" dirty="0">
                <a:solidFill>
                  <a:schemeClr val="accent2">
                    <a:lumMod val="50000"/>
                  </a:schemeClr>
                </a:solidFill>
              </a:rPr>
              <a:t>OTEVŘENÁ POLICOVÁ SKŘÍŇ 6</a:t>
            </a:r>
          </a:p>
          <a:p>
            <a:r>
              <a:rPr lang="cs-CZ" dirty="0">
                <a:solidFill>
                  <a:schemeClr val="accent2">
                    <a:lumMod val="50000"/>
                  </a:schemeClr>
                </a:solidFill>
              </a:rPr>
              <a:t>POLOŽKA Č. 43006</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27727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73,4X73,4X30 CM S OTEVŘENÝMI POLIČKAMI</a:t>
            </a:r>
          </a:p>
          <a:p>
            <a:r>
              <a:rPr lang="cs-CZ" sz="1100" dirty="0">
                <a:solidFill>
                  <a:schemeClr val="bg1">
                    <a:lumMod val="50000"/>
                  </a:schemeClr>
                </a:solidFill>
              </a:rPr>
              <a:t>VÝŠKA ZAVĚŠENÍ POLICOVÉ SKŘÍNĚ 180 CM N.Č.P.HORNÍ HRANA SKŘÍNKY </a:t>
            </a:r>
          </a:p>
          <a:p>
            <a:r>
              <a:rPr lang="cs-CZ" sz="1100" dirty="0">
                <a:solidFill>
                  <a:schemeClr val="bg1">
                    <a:lumMod val="50000"/>
                  </a:schemeClr>
                </a:solidFill>
              </a:rPr>
              <a:t>MATERIÁL LTD TL. 18MM, DEKOR PŘÍRODNÍ DUB POVRCH ST10, </a:t>
            </a:r>
          </a:p>
          <a:p>
            <a:r>
              <a:rPr lang="cs-CZ" sz="1100" dirty="0">
                <a:solidFill>
                  <a:schemeClr val="bg1">
                    <a:lumMod val="50000"/>
                  </a:schemeClr>
                </a:solidFill>
              </a:rPr>
              <a:t>HRANA NA ČELE ŠUPLÍKU ABS 2MM.</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12" name="Obrázek 11" descr="Obsah obrázku skica, diagram, kresba, Technický výkres&#10;&#10;Popis byl vytvořen automaticky">
            <a:extLst>
              <a:ext uri="{FF2B5EF4-FFF2-40B4-BE49-F238E27FC236}">
                <a16:creationId xmlns:a16="http://schemas.microsoft.com/office/drawing/2014/main" id="{316FC51B-D167-0AF6-1CE6-89769B4879C5}"/>
              </a:ext>
            </a:extLst>
          </p:cNvPr>
          <p:cNvPicPr>
            <a:picLocks noChangeAspect="1"/>
          </p:cNvPicPr>
          <p:nvPr/>
        </p:nvPicPr>
        <p:blipFill rotWithShape="1">
          <a:blip r:embed="rId3">
            <a:extLst>
              <a:ext uri="{28A0092B-C50C-407E-A947-70E740481C1C}">
                <a14:useLocalDpi xmlns:a14="http://schemas.microsoft.com/office/drawing/2010/main" val="0"/>
              </a:ext>
            </a:extLst>
          </a:blip>
          <a:srcRect l="49589" t="62457" r="25433" b="4214"/>
          <a:stretch/>
        </p:blipFill>
        <p:spPr>
          <a:xfrm>
            <a:off x="10382250" y="2764784"/>
            <a:ext cx="2919730" cy="2755543"/>
          </a:xfrm>
          <a:prstGeom prst="rect">
            <a:avLst/>
          </a:prstGeom>
        </p:spPr>
      </p:pic>
      <p:sp>
        <p:nvSpPr>
          <p:cNvPr id="4" name="TextovéPole 3">
            <a:extLst>
              <a:ext uri="{FF2B5EF4-FFF2-40B4-BE49-F238E27FC236}">
                <a16:creationId xmlns:a16="http://schemas.microsoft.com/office/drawing/2014/main" id="{AA36ABA9-1F37-388A-E090-198C79520444}"/>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cxnSp>
        <p:nvCxnSpPr>
          <p:cNvPr id="14" name="Přímá spojnice 13">
            <a:extLst>
              <a:ext uri="{FF2B5EF4-FFF2-40B4-BE49-F238E27FC236}">
                <a16:creationId xmlns:a16="http://schemas.microsoft.com/office/drawing/2014/main" id="{9F7656BA-0172-2994-F3EF-FD9738759B6A}"/>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2F7ECD5D-AB0B-07BD-9F15-00F22B49041C}"/>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9" name="Přímá spojnice 18">
            <a:extLst>
              <a:ext uri="{FF2B5EF4-FFF2-40B4-BE49-F238E27FC236}">
                <a16:creationId xmlns:a16="http://schemas.microsoft.com/office/drawing/2014/main" id="{B071EA5F-7B5F-1B31-3A45-D775B839A2E9}"/>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0" name="TextovéPole 19">
            <a:extLst>
              <a:ext uri="{FF2B5EF4-FFF2-40B4-BE49-F238E27FC236}">
                <a16:creationId xmlns:a16="http://schemas.microsoft.com/office/drawing/2014/main" id="{9D0A6E5F-1F49-560C-C458-C5C39CCA2030}"/>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3" name="Přímá spojnice 22">
            <a:extLst>
              <a:ext uri="{FF2B5EF4-FFF2-40B4-BE49-F238E27FC236}">
                <a16:creationId xmlns:a16="http://schemas.microsoft.com/office/drawing/2014/main" id="{3A410844-A0A6-6BAE-2D58-4247361C4D6C}"/>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Přímá spojnice 23">
            <a:extLst>
              <a:ext uri="{FF2B5EF4-FFF2-40B4-BE49-F238E27FC236}">
                <a16:creationId xmlns:a16="http://schemas.microsoft.com/office/drawing/2014/main" id="{40097BBA-13B8-D5DF-45E8-A9F7E7BB50E0}"/>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Přímá spojnice 24">
            <a:extLst>
              <a:ext uri="{FF2B5EF4-FFF2-40B4-BE49-F238E27FC236}">
                <a16:creationId xmlns:a16="http://schemas.microsoft.com/office/drawing/2014/main" id="{00080A6B-D762-2DE7-3780-2DF52C85BA2E}"/>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6" name="TextovéPole 25">
            <a:extLst>
              <a:ext uri="{FF2B5EF4-FFF2-40B4-BE49-F238E27FC236}">
                <a16:creationId xmlns:a16="http://schemas.microsoft.com/office/drawing/2014/main" id="{21C86332-268E-02B3-1A16-49A3BE66B2B1}"/>
              </a:ext>
            </a:extLst>
          </p:cNvPr>
          <p:cNvSpPr txBox="1"/>
          <p:nvPr/>
        </p:nvSpPr>
        <p:spPr>
          <a:xfrm>
            <a:off x="10060102" y="8857661"/>
            <a:ext cx="4130040" cy="261610"/>
          </a:xfrm>
          <a:prstGeom prst="rect">
            <a:avLst/>
          </a:prstGeom>
          <a:noFill/>
        </p:spPr>
        <p:txBody>
          <a:bodyPr wrap="square" rtlCol="0">
            <a:spAutoFit/>
          </a:bodyPr>
          <a:lstStyle/>
          <a:p>
            <a:r>
              <a:rPr lang="cs-CZ" sz="1100" b="1" dirty="0"/>
              <a:t>OTEVŘENÁ POLICOVÁ SKŘÍŇ 6,  POLOŽKA Č. : 43006</a:t>
            </a:r>
          </a:p>
        </p:txBody>
      </p:sp>
      <p:cxnSp>
        <p:nvCxnSpPr>
          <p:cNvPr id="28" name="Přímá spojnice 27">
            <a:extLst>
              <a:ext uri="{FF2B5EF4-FFF2-40B4-BE49-F238E27FC236}">
                <a16:creationId xmlns:a16="http://schemas.microsoft.com/office/drawing/2014/main" id="{52C9BDBF-FEDB-7048-57A3-D331D3E8E2A4}"/>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9" name="TextovéPole 28">
            <a:extLst>
              <a:ext uri="{FF2B5EF4-FFF2-40B4-BE49-F238E27FC236}">
                <a16:creationId xmlns:a16="http://schemas.microsoft.com/office/drawing/2014/main" id="{72F9488E-1C97-154A-ABDE-BDC53EBE9C1F}"/>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LOGOPEDIE 1.32, 2x 1.33</a:t>
            </a:r>
            <a:endParaRPr lang="cs-CZ" sz="1100" dirty="0">
              <a:solidFill>
                <a:srgbClr val="FF0000"/>
              </a:solidFill>
            </a:endParaRPr>
          </a:p>
        </p:txBody>
      </p:sp>
      <p:pic>
        <p:nvPicPr>
          <p:cNvPr id="31" name="Obrázek 30">
            <a:extLst>
              <a:ext uri="{FF2B5EF4-FFF2-40B4-BE49-F238E27FC236}">
                <a16:creationId xmlns:a16="http://schemas.microsoft.com/office/drawing/2014/main" id="{6C1D126B-E62D-B51A-94A0-3E245241AD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80" y="1962749"/>
            <a:ext cx="9358442" cy="7115156"/>
          </a:xfrm>
          <a:prstGeom prst="rect">
            <a:avLst/>
          </a:prstGeom>
        </p:spPr>
      </p:pic>
    </p:spTree>
    <p:extLst>
      <p:ext uri="{BB962C8B-B14F-4D97-AF65-F5344CB8AC3E}">
        <p14:creationId xmlns:p14="http://schemas.microsoft.com/office/powerpoint/2010/main" val="33058427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CADB84B5-3CC3-1AAA-A09D-6B0C393A888A}"/>
              </a:ext>
            </a:extLst>
          </p:cNvPr>
          <p:cNvSpPr txBox="1"/>
          <p:nvPr/>
        </p:nvSpPr>
        <p:spPr>
          <a:xfrm>
            <a:off x="1154378" y="926958"/>
            <a:ext cx="2975662" cy="646331"/>
          </a:xfrm>
          <a:prstGeom prst="rect">
            <a:avLst/>
          </a:prstGeom>
          <a:noFill/>
        </p:spPr>
        <p:txBody>
          <a:bodyPr wrap="square" rtlCol="0">
            <a:spAutoFit/>
          </a:bodyPr>
          <a:lstStyle/>
          <a:p>
            <a:r>
              <a:rPr lang="cs-CZ" dirty="0">
                <a:solidFill>
                  <a:schemeClr val="accent2">
                    <a:lumMod val="50000"/>
                  </a:schemeClr>
                </a:solidFill>
              </a:rPr>
              <a:t>OTEVŘENÁ  POLICE</a:t>
            </a:r>
          </a:p>
          <a:p>
            <a:r>
              <a:rPr lang="cs-CZ" dirty="0">
                <a:solidFill>
                  <a:schemeClr val="accent2">
                    <a:lumMod val="50000"/>
                  </a:schemeClr>
                </a:solidFill>
              </a:rPr>
              <a:t>POLOŽKA Č. 43007</a:t>
            </a:r>
          </a:p>
        </p:txBody>
      </p:sp>
      <p:sp>
        <p:nvSpPr>
          <p:cNvPr id="39" name="TextovéPole 38">
            <a:extLst>
              <a:ext uri="{FF2B5EF4-FFF2-40B4-BE49-F238E27FC236}">
                <a16:creationId xmlns:a16="http://schemas.microsoft.com/office/drawing/2014/main" id="{7D9C9F90-62B1-7470-B583-D8B8E9AC265D}"/>
              </a:ext>
            </a:extLst>
          </p:cNvPr>
          <p:cNvSpPr txBox="1"/>
          <p:nvPr/>
        </p:nvSpPr>
        <p:spPr>
          <a:xfrm>
            <a:off x="10050131" y="926958"/>
            <a:ext cx="4257904" cy="127727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r>
              <a:rPr lang="cs-CZ" sz="1100" dirty="0">
                <a:solidFill>
                  <a:schemeClr val="bg1">
                    <a:lumMod val="50000"/>
                  </a:schemeClr>
                </a:solidFill>
              </a:rPr>
              <a:t>ZÁVĚSNÁ POLICE 210X36,6X40 CM  </a:t>
            </a:r>
          </a:p>
          <a:p>
            <a:r>
              <a:rPr lang="cs-CZ" sz="1100" dirty="0">
                <a:solidFill>
                  <a:schemeClr val="bg1">
                    <a:lumMod val="50000"/>
                  </a:schemeClr>
                </a:solidFill>
              </a:rPr>
              <a:t>VÝŠKA ZAVĚŠENÍ SKŘÍNĚ 75 CM N.Č.P. HORNÍ OKRAJ</a:t>
            </a:r>
          </a:p>
          <a:p>
            <a:r>
              <a:rPr lang="cs-CZ" sz="1100" dirty="0">
                <a:solidFill>
                  <a:schemeClr val="bg1">
                    <a:lumMod val="50000"/>
                  </a:schemeClr>
                </a:solidFill>
              </a:rPr>
              <a:t>MATERIÁL LTD TL. 18MM, DEKOR PŘÍRODNÍ DUB, </a:t>
            </a:r>
          </a:p>
          <a:p>
            <a:r>
              <a:rPr lang="cs-CZ" sz="1100" dirty="0">
                <a:solidFill>
                  <a:schemeClr val="bg1">
                    <a:lumMod val="50000"/>
                  </a:schemeClr>
                </a:solidFill>
              </a:rPr>
              <a:t>HRANA  DVÍŘKA ABS 2MM.</a:t>
            </a:r>
          </a:p>
          <a:p>
            <a:endParaRPr lang="cs-CZ" sz="1100" dirty="0">
              <a:solidFill>
                <a:schemeClr val="tx1">
                  <a:lumMod val="50000"/>
                  <a:lumOff val="50000"/>
                </a:schemeClr>
              </a:solidFill>
            </a:endParaRPr>
          </a:p>
          <a:p>
            <a:endParaRPr lang="cs-CZ" sz="1100" dirty="0">
              <a:solidFill>
                <a:schemeClr val="tx1">
                  <a:lumMod val="50000"/>
                  <a:lumOff val="50000"/>
                </a:schemeClr>
              </a:solidFill>
            </a:endParaRPr>
          </a:p>
        </p:txBody>
      </p:sp>
      <p:sp>
        <p:nvSpPr>
          <p:cNvPr id="40" name="TextovéPole 39">
            <a:extLst>
              <a:ext uri="{FF2B5EF4-FFF2-40B4-BE49-F238E27FC236}">
                <a16:creationId xmlns:a16="http://schemas.microsoft.com/office/drawing/2014/main" id="{2F79D653-509C-54DC-D266-E979EC1A652C}"/>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9" name="Grafický objekt 8">
            <a:extLst>
              <a:ext uri="{FF2B5EF4-FFF2-40B4-BE49-F238E27FC236}">
                <a16:creationId xmlns:a16="http://schemas.microsoft.com/office/drawing/2014/main" id="{CDE01359-16DD-5A10-EF18-CC168D7C6E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39975" y="0"/>
            <a:ext cx="10439400" cy="10439400"/>
          </a:xfrm>
          <a:prstGeom prst="rect">
            <a:avLst/>
          </a:prstGeom>
        </p:spPr>
      </p:pic>
      <p:pic>
        <p:nvPicPr>
          <p:cNvPr id="8" name="Obrázek 7" descr="Obsah obrázku skica, kresba, diagram, design&#10;&#10;Popis byl vytvořen automaticky">
            <a:extLst>
              <a:ext uri="{FF2B5EF4-FFF2-40B4-BE49-F238E27FC236}">
                <a16:creationId xmlns:a16="http://schemas.microsoft.com/office/drawing/2014/main" id="{B82635D8-9D82-AC74-D3CD-A48379F9CE1F}"/>
              </a:ext>
            </a:extLst>
          </p:cNvPr>
          <p:cNvPicPr>
            <a:picLocks noChangeAspect="1"/>
          </p:cNvPicPr>
          <p:nvPr/>
        </p:nvPicPr>
        <p:blipFill rotWithShape="1">
          <a:blip r:embed="rId5">
            <a:extLst>
              <a:ext uri="{28A0092B-C50C-407E-A947-70E740481C1C}">
                <a14:useLocalDpi xmlns:a14="http://schemas.microsoft.com/office/drawing/2010/main" val="0"/>
              </a:ext>
            </a:extLst>
          </a:blip>
          <a:srcRect l="14584" t="19600" r="27723" b="44718"/>
          <a:stretch/>
        </p:blipFill>
        <p:spPr>
          <a:xfrm>
            <a:off x="712464" y="3169077"/>
            <a:ext cx="7998630" cy="3498990"/>
          </a:xfrm>
          <a:prstGeom prst="rect">
            <a:avLst/>
          </a:prstGeom>
        </p:spPr>
      </p:pic>
      <p:pic>
        <p:nvPicPr>
          <p:cNvPr id="10" name="Obrázek 9" descr="Obsah obrázku skica, kresba, diagram, design&#10;&#10;Popis byl vytvořen automaticky">
            <a:extLst>
              <a:ext uri="{FF2B5EF4-FFF2-40B4-BE49-F238E27FC236}">
                <a16:creationId xmlns:a16="http://schemas.microsoft.com/office/drawing/2014/main" id="{A86C3BFD-837C-6055-EA40-DB947C326BB9}"/>
              </a:ext>
            </a:extLst>
          </p:cNvPr>
          <p:cNvPicPr>
            <a:picLocks noChangeAspect="1"/>
          </p:cNvPicPr>
          <p:nvPr/>
        </p:nvPicPr>
        <p:blipFill rotWithShape="1">
          <a:blip r:embed="rId5">
            <a:extLst>
              <a:ext uri="{28A0092B-C50C-407E-A947-70E740481C1C}">
                <a14:useLocalDpi xmlns:a14="http://schemas.microsoft.com/office/drawing/2010/main" val="0"/>
              </a:ext>
            </a:extLst>
          </a:blip>
          <a:srcRect l="21167" t="62443" r="42238" b="13647"/>
          <a:stretch/>
        </p:blipFill>
        <p:spPr>
          <a:xfrm>
            <a:off x="10168984" y="2981051"/>
            <a:ext cx="3795988" cy="1754326"/>
          </a:xfrm>
          <a:prstGeom prst="rect">
            <a:avLst/>
          </a:prstGeom>
        </p:spPr>
      </p:pic>
      <p:sp>
        <p:nvSpPr>
          <p:cNvPr id="3" name="TextovéPole 2">
            <a:extLst>
              <a:ext uri="{FF2B5EF4-FFF2-40B4-BE49-F238E27FC236}">
                <a16:creationId xmlns:a16="http://schemas.microsoft.com/office/drawing/2014/main" id="{48A571CC-0F85-E3CF-2DDC-20E98AA940A4}"/>
              </a:ext>
            </a:extLst>
          </p:cNvPr>
          <p:cNvSpPr txBox="1"/>
          <p:nvPr/>
        </p:nvSpPr>
        <p:spPr>
          <a:xfrm>
            <a:off x="11107243" y="8254948"/>
            <a:ext cx="3449781" cy="430887"/>
          </a:xfrm>
          <a:prstGeom prst="rect">
            <a:avLst/>
          </a:prstGeom>
          <a:noFill/>
        </p:spPr>
        <p:txBody>
          <a:bodyPr wrap="square" rtlCol="0">
            <a:spAutoFit/>
          </a:bodyPr>
          <a:lstStyle/>
          <a:p>
            <a:r>
              <a:rPr lang="cs-CZ" sz="1100" dirty="0">
                <a:solidFill>
                  <a:schemeClr val="accent2">
                    <a:lumMod val="75000"/>
                  </a:schemeClr>
                </a:solidFill>
              </a:rPr>
              <a:t>Centrum rehabilitační péče nemocnice Semily</a:t>
            </a:r>
          </a:p>
          <a:p>
            <a:r>
              <a:rPr lang="cs-CZ" sz="1100" dirty="0">
                <a:solidFill>
                  <a:schemeClr val="accent2">
                    <a:lumMod val="75000"/>
                  </a:schemeClr>
                </a:solidFill>
              </a:rPr>
              <a:t>MMN, a.s. - Nemocnice Semily </a:t>
            </a:r>
          </a:p>
        </p:txBody>
      </p:sp>
      <p:sp>
        <p:nvSpPr>
          <p:cNvPr id="7" name="TextovéPole 6">
            <a:extLst>
              <a:ext uri="{FF2B5EF4-FFF2-40B4-BE49-F238E27FC236}">
                <a16:creationId xmlns:a16="http://schemas.microsoft.com/office/drawing/2014/main" id="{73C41A4C-4D25-35D1-3A1F-022C957E14C1}"/>
              </a:ext>
            </a:extLst>
          </p:cNvPr>
          <p:cNvSpPr txBox="1"/>
          <p:nvPr/>
        </p:nvSpPr>
        <p:spPr>
          <a:xfrm>
            <a:off x="11107243" y="8254948"/>
            <a:ext cx="3449781" cy="430887"/>
          </a:xfrm>
          <a:prstGeom prst="rect">
            <a:avLst/>
          </a:prstGeom>
          <a:noFill/>
        </p:spPr>
        <p:txBody>
          <a:bodyPr wrap="square" rtlCol="0">
            <a:spAutoFit/>
          </a:bodyPr>
          <a:lstStyle/>
          <a:p>
            <a:r>
              <a:rPr lang="cs-CZ" sz="1100" dirty="0">
                <a:solidFill>
                  <a:schemeClr val="accent2">
                    <a:lumMod val="75000"/>
                  </a:schemeClr>
                </a:solidFill>
              </a:rPr>
              <a:t>Centrum rehabilitační péče nemocnice Semily</a:t>
            </a:r>
          </a:p>
          <a:p>
            <a:r>
              <a:rPr lang="cs-CZ" sz="1100" dirty="0">
                <a:solidFill>
                  <a:schemeClr val="accent2">
                    <a:lumMod val="75000"/>
                  </a:schemeClr>
                </a:solidFill>
              </a:rPr>
              <a:t>MMN, a.s. - Nemocnice Semily </a:t>
            </a:r>
          </a:p>
        </p:txBody>
      </p:sp>
      <p:cxnSp>
        <p:nvCxnSpPr>
          <p:cNvPr id="11" name="Přímá spojnice 10">
            <a:extLst>
              <a:ext uri="{FF2B5EF4-FFF2-40B4-BE49-F238E27FC236}">
                <a16:creationId xmlns:a16="http://schemas.microsoft.com/office/drawing/2014/main" id="{29093A88-BF41-2031-B4BA-2DA9C6476A54}"/>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Přímá spojnice 11">
            <a:extLst>
              <a:ext uri="{FF2B5EF4-FFF2-40B4-BE49-F238E27FC236}">
                <a16:creationId xmlns:a16="http://schemas.microsoft.com/office/drawing/2014/main" id="{24535217-286F-3AF6-AD63-95B995D24FC5}"/>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Přímá spojnice 12">
            <a:extLst>
              <a:ext uri="{FF2B5EF4-FFF2-40B4-BE49-F238E27FC236}">
                <a16:creationId xmlns:a16="http://schemas.microsoft.com/office/drawing/2014/main" id="{C5481BA4-CC0E-7FF1-D04A-9088FB82D4B4}"/>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4" name="TextovéPole 13">
            <a:extLst>
              <a:ext uri="{FF2B5EF4-FFF2-40B4-BE49-F238E27FC236}">
                <a16:creationId xmlns:a16="http://schemas.microsoft.com/office/drawing/2014/main" id="{436F35DE-23E9-246B-A9FB-852A0F394E45}"/>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5" name="Přímá spojnice 14">
            <a:extLst>
              <a:ext uri="{FF2B5EF4-FFF2-40B4-BE49-F238E27FC236}">
                <a16:creationId xmlns:a16="http://schemas.microsoft.com/office/drawing/2014/main" id="{FEB1F3AE-8312-EB04-5136-A1FC393CFEDA}"/>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C9F4A961-ABFD-6A7A-21C1-4FE9BDE05120}"/>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780ABAE1-228A-9BE9-651F-9D2384747F60}"/>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A640B49B-06BB-D77E-317E-842E61EA4393}"/>
              </a:ext>
            </a:extLst>
          </p:cNvPr>
          <p:cNvSpPr txBox="1"/>
          <p:nvPr/>
        </p:nvSpPr>
        <p:spPr>
          <a:xfrm>
            <a:off x="10060102" y="8857661"/>
            <a:ext cx="4130040" cy="261610"/>
          </a:xfrm>
          <a:prstGeom prst="rect">
            <a:avLst/>
          </a:prstGeom>
          <a:noFill/>
        </p:spPr>
        <p:txBody>
          <a:bodyPr wrap="square" rtlCol="0">
            <a:spAutoFit/>
          </a:bodyPr>
          <a:lstStyle/>
          <a:p>
            <a:r>
              <a:rPr lang="cs-CZ" sz="1100" b="1" dirty="0"/>
              <a:t>OTEVŘENÁ POLICE,  POLOŽKA Č. : 43007</a:t>
            </a:r>
          </a:p>
        </p:txBody>
      </p:sp>
      <p:cxnSp>
        <p:nvCxnSpPr>
          <p:cNvPr id="20" name="Přímá spojnice 19">
            <a:extLst>
              <a:ext uri="{FF2B5EF4-FFF2-40B4-BE49-F238E27FC236}">
                <a16:creationId xmlns:a16="http://schemas.microsoft.com/office/drawing/2014/main" id="{7C61C87B-B713-74BC-79E3-8930D1AFCA61}"/>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1" name="TextovéPole 20">
            <a:extLst>
              <a:ext uri="{FF2B5EF4-FFF2-40B4-BE49-F238E27FC236}">
                <a16:creationId xmlns:a16="http://schemas.microsoft.com/office/drawing/2014/main" id="{6057C018-ECAE-740D-C1EE-D9A73F0199C1}"/>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RECEPCE 1.31</a:t>
            </a:r>
            <a:endParaRPr lang="cs-CZ" sz="1100" dirty="0">
              <a:solidFill>
                <a:srgbClr val="FF0000"/>
              </a:solidFill>
            </a:endParaRPr>
          </a:p>
        </p:txBody>
      </p:sp>
    </p:spTree>
    <p:extLst>
      <p:ext uri="{BB962C8B-B14F-4D97-AF65-F5344CB8AC3E}">
        <p14:creationId xmlns:p14="http://schemas.microsoft.com/office/powerpoint/2010/main" val="12919292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ovéPole 20">
            <a:extLst>
              <a:ext uri="{FF2B5EF4-FFF2-40B4-BE49-F238E27FC236}">
                <a16:creationId xmlns:a16="http://schemas.microsoft.com/office/drawing/2014/main" id="{5E39D6E2-66DE-ADFE-9E5F-F874C3D52ADD}"/>
              </a:ext>
            </a:extLst>
          </p:cNvPr>
          <p:cNvSpPr txBox="1"/>
          <p:nvPr/>
        </p:nvSpPr>
        <p:spPr>
          <a:xfrm>
            <a:off x="1563108" y="1071555"/>
            <a:ext cx="3506112" cy="646331"/>
          </a:xfrm>
          <a:prstGeom prst="rect">
            <a:avLst/>
          </a:prstGeom>
          <a:noFill/>
        </p:spPr>
        <p:txBody>
          <a:bodyPr wrap="square" rtlCol="0">
            <a:spAutoFit/>
          </a:bodyPr>
          <a:lstStyle/>
          <a:p>
            <a:r>
              <a:rPr lang="cs-CZ" dirty="0">
                <a:solidFill>
                  <a:schemeClr val="accent2">
                    <a:lumMod val="50000"/>
                  </a:schemeClr>
                </a:solidFill>
              </a:rPr>
              <a:t>OTEVŘENÁ POLICOVÁ SKŘÍŇ 7</a:t>
            </a:r>
          </a:p>
          <a:p>
            <a:r>
              <a:rPr lang="cs-CZ" dirty="0">
                <a:solidFill>
                  <a:schemeClr val="accent2">
                    <a:lumMod val="50000"/>
                  </a:schemeClr>
                </a:solidFill>
              </a:rPr>
              <a:t>POLOŽKA Č. 43008</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27727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70X65,4X30 CM S OTEVŘENÝMI POLIČKAMI</a:t>
            </a:r>
          </a:p>
          <a:p>
            <a:r>
              <a:rPr lang="cs-CZ" sz="1100" dirty="0">
                <a:solidFill>
                  <a:schemeClr val="bg1">
                    <a:lumMod val="50000"/>
                  </a:schemeClr>
                </a:solidFill>
              </a:rPr>
              <a:t>VÝŠKA ZAVĚŠENÍ POLICOVÉ SKŘÍNĚ 180 CM N.Č.P. HORNÍ HRANA POLICE, </a:t>
            </a:r>
          </a:p>
          <a:p>
            <a:r>
              <a:rPr lang="cs-CZ" sz="1100" dirty="0">
                <a:solidFill>
                  <a:schemeClr val="bg1">
                    <a:lumMod val="50000"/>
                  </a:schemeClr>
                </a:solidFill>
              </a:rPr>
              <a:t>MATERIÁL LTD TL. 18MM, DEKOR PŘÍRODNÍ DUB POVRCH ST10, </a:t>
            </a:r>
          </a:p>
          <a:p>
            <a:r>
              <a:rPr lang="cs-CZ" sz="1100" dirty="0">
                <a:solidFill>
                  <a:schemeClr val="bg1">
                    <a:lumMod val="50000"/>
                  </a:schemeClr>
                </a:solidFill>
              </a:rPr>
              <a:t>HRANA NA ČELE ŠUPLÍKU ABS 2MM.</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6" name="Obrázek 5">
            <a:extLst>
              <a:ext uri="{FF2B5EF4-FFF2-40B4-BE49-F238E27FC236}">
                <a16:creationId xmlns:a16="http://schemas.microsoft.com/office/drawing/2014/main" id="{2D69A34F-6A39-733C-4F43-36E120BBAF5D}"/>
              </a:ext>
            </a:extLst>
          </p:cNvPr>
          <p:cNvPicPr>
            <a:picLocks noChangeAspect="1"/>
          </p:cNvPicPr>
          <p:nvPr/>
        </p:nvPicPr>
        <p:blipFill rotWithShape="1">
          <a:blip r:embed="rId3">
            <a:extLst>
              <a:ext uri="{28A0092B-C50C-407E-A947-70E740481C1C}">
                <a14:useLocalDpi xmlns:a14="http://schemas.microsoft.com/office/drawing/2010/main" val="0"/>
              </a:ext>
            </a:extLst>
          </a:blip>
          <a:srcRect l="23661" t="30774" r="33602" b="14667"/>
          <a:stretch/>
        </p:blipFill>
        <p:spPr>
          <a:xfrm>
            <a:off x="1154378" y="2648660"/>
            <a:ext cx="5524500" cy="4988334"/>
          </a:xfrm>
          <a:prstGeom prst="rect">
            <a:avLst/>
          </a:prstGeom>
        </p:spPr>
      </p:pic>
      <p:pic>
        <p:nvPicPr>
          <p:cNvPr id="12" name="Obrázek 11">
            <a:extLst>
              <a:ext uri="{FF2B5EF4-FFF2-40B4-BE49-F238E27FC236}">
                <a16:creationId xmlns:a16="http://schemas.microsoft.com/office/drawing/2014/main" id="{1EE3CC26-2507-1E9A-FBF4-E0E2C8A1629A}"/>
              </a:ext>
            </a:extLst>
          </p:cNvPr>
          <p:cNvPicPr>
            <a:picLocks noChangeAspect="1"/>
          </p:cNvPicPr>
          <p:nvPr/>
        </p:nvPicPr>
        <p:blipFill rotWithShape="1">
          <a:blip r:embed="rId3">
            <a:extLst>
              <a:ext uri="{28A0092B-C50C-407E-A947-70E740481C1C}">
                <a14:useLocalDpi xmlns:a14="http://schemas.microsoft.com/office/drawing/2010/main" val="0"/>
              </a:ext>
            </a:extLst>
          </a:blip>
          <a:srcRect l="66341" t="60765" r="16622" b="16555"/>
          <a:stretch/>
        </p:blipFill>
        <p:spPr>
          <a:xfrm>
            <a:off x="10820334" y="3069196"/>
            <a:ext cx="2819466" cy="2654629"/>
          </a:xfrm>
          <a:prstGeom prst="rect">
            <a:avLst/>
          </a:prstGeom>
        </p:spPr>
      </p:pic>
      <p:sp>
        <p:nvSpPr>
          <p:cNvPr id="4" name="TextovéPole 3">
            <a:extLst>
              <a:ext uri="{FF2B5EF4-FFF2-40B4-BE49-F238E27FC236}">
                <a16:creationId xmlns:a16="http://schemas.microsoft.com/office/drawing/2014/main" id="{5D896C7C-37BB-CABC-F69E-3F19A0B2D645}"/>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cxnSp>
        <p:nvCxnSpPr>
          <p:cNvPr id="11" name="Přímá spojnice 10">
            <a:extLst>
              <a:ext uri="{FF2B5EF4-FFF2-40B4-BE49-F238E27FC236}">
                <a16:creationId xmlns:a16="http://schemas.microsoft.com/office/drawing/2014/main" id="{25C1616B-711B-AF19-D447-51B23F7C8C0E}"/>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CE34AAE0-405E-4358-712F-B0CAF03C78D9}"/>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55B67007-98A0-6832-50E9-6F0E5FBC1919}"/>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9" name="TextovéPole 18">
            <a:extLst>
              <a:ext uri="{FF2B5EF4-FFF2-40B4-BE49-F238E27FC236}">
                <a16:creationId xmlns:a16="http://schemas.microsoft.com/office/drawing/2014/main" id="{89AB2230-3FA8-8746-FF0B-AC7745B89385}"/>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0" name="Přímá spojnice 19">
            <a:extLst>
              <a:ext uri="{FF2B5EF4-FFF2-40B4-BE49-F238E27FC236}">
                <a16:creationId xmlns:a16="http://schemas.microsoft.com/office/drawing/2014/main" id="{C9311C48-511F-257A-A21B-A7874B4F61A3}"/>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Přímá spojnice 22">
            <a:extLst>
              <a:ext uri="{FF2B5EF4-FFF2-40B4-BE49-F238E27FC236}">
                <a16:creationId xmlns:a16="http://schemas.microsoft.com/office/drawing/2014/main" id="{4E7301E3-E2F3-690D-5834-6E4C8B295A95}"/>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Přímá spojnice 23">
            <a:extLst>
              <a:ext uri="{FF2B5EF4-FFF2-40B4-BE49-F238E27FC236}">
                <a16:creationId xmlns:a16="http://schemas.microsoft.com/office/drawing/2014/main" id="{4434136A-CC38-BEC3-CD49-844DF17F328D}"/>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5" name="TextovéPole 24">
            <a:extLst>
              <a:ext uri="{FF2B5EF4-FFF2-40B4-BE49-F238E27FC236}">
                <a16:creationId xmlns:a16="http://schemas.microsoft.com/office/drawing/2014/main" id="{DF8324D9-C29F-A3BA-FE90-689879DFC205}"/>
              </a:ext>
            </a:extLst>
          </p:cNvPr>
          <p:cNvSpPr txBox="1"/>
          <p:nvPr/>
        </p:nvSpPr>
        <p:spPr>
          <a:xfrm>
            <a:off x="10060102" y="8857661"/>
            <a:ext cx="4130040" cy="261610"/>
          </a:xfrm>
          <a:prstGeom prst="rect">
            <a:avLst/>
          </a:prstGeom>
          <a:noFill/>
        </p:spPr>
        <p:txBody>
          <a:bodyPr wrap="square" rtlCol="0">
            <a:spAutoFit/>
          </a:bodyPr>
          <a:lstStyle/>
          <a:p>
            <a:r>
              <a:rPr lang="cs-CZ" sz="1100" b="1" dirty="0"/>
              <a:t>OTEVŘENÁ POLICE,  POLOŽKA Č. : 43008</a:t>
            </a:r>
          </a:p>
        </p:txBody>
      </p:sp>
      <p:cxnSp>
        <p:nvCxnSpPr>
          <p:cNvPr id="26" name="Přímá spojnice 25">
            <a:extLst>
              <a:ext uri="{FF2B5EF4-FFF2-40B4-BE49-F238E27FC236}">
                <a16:creationId xmlns:a16="http://schemas.microsoft.com/office/drawing/2014/main" id="{80465C53-25F8-3679-9859-0A7357D416A2}"/>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ovéPole 27">
            <a:extLst>
              <a:ext uri="{FF2B5EF4-FFF2-40B4-BE49-F238E27FC236}">
                <a16:creationId xmlns:a16="http://schemas.microsoft.com/office/drawing/2014/main" id="{9D04DF14-5477-A17A-DC6B-6D8302DEC669}"/>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PSYCHOLOG  2.24</a:t>
            </a:r>
            <a:endParaRPr lang="cs-CZ" sz="1100" dirty="0">
              <a:solidFill>
                <a:srgbClr val="FF0000"/>
              </a:solidFill>
            </a:endParaRPr>
          </a:p>
        </p:txBody>
      </p:sp>
      <p:sp>
        <p:nvSpPr>
          <p:cNvPr id="2" name="Obdélník 1">
            <a:extLst>
              <a:ext uri="{FF2B5EF4-FFF2-40B4-BE49-F238E27FC236}">
                <a16:creationId xmlns:a16="http://schemas.microsoft.com/office/drawing/2014/main" id="{4C1F139F-0936-8299-C294-587875338363}"/>
              </a:ext>
            </a:extLst>
          </p:cNvPr>
          <p:cNvSpPr/>
          <p:nvPr/>
        </p:nvSpPr>
        <p:spPr>
          <a:xfrm>
            <a:off x="2401766" y="7110591"/>
            <a:ext cx="914398" cy="43725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cs-CZ" dirty="0">
                <a:ln>
                  <a:solidFill>
                    <a:schemeClr val="bg1"/>
                  </a:solidFill>
                </a:ln>
              </a:rPr>
              <a:t>700</a:t>
            </a:r>
          </a:p>
        </p:txBody>
      </p:sp>
    </p:spTree>
    <p:extLst>
      <p:ext uri="{BB962C8B-B14F-4D97-AF65-F5344CB8AC3E}">
        <p14:creationId xmlns:p14="http://schemas.microsoft.com/office/powerpoint/2010/main" val="17001734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ovéPole 20">
            <a:extLst>
              <a:ext uri="{FF2B5EF4-FFF2-40B4-BE49-F238E27FC236}">
                <a16:creationId xmlns:a16="http://schemas.microsoft.com/office/drawing/2014/main" id="{5E39D6E2-66DE-ADFE-9E5F-F874C3D52ADD}"/>
              </a:ext>
            </a:extLst>
          </p:cNvPr>
          <p:cNvSpPr txBox="1"/>
          <p:nvPr/>
        </p:nvSpPr>
        <p:spPr>
          <a:xfrm>
            <a:off x="1266673" y="995588"/>
            <a:ext cx="3506112" cy="923330"/>
          </a:xfrm>
          <a:prstGeom prst="rect">
            <a:avLst/>
          </a:prstGeom>
          <a:noFill/>
        </p:spPr>
        <p:txBody>
          <a:bodyPr wrap="square" rtlCol="0">
            <a:spAutoFit/>
          </a:bodyPr>
          <a:lstStyle/>
          <a:p>
            <a:r>
              <a:rPr lang="cs-CZ" dirty="0">
                <a:solidFill>
                  <a:schemeClr val="accent2">
                    <a:lumMod val="50000"/>
                  </a:schemeClr>
                </a:solidFill>
              </a:rPr>
              <a:t>KNIHOVNA</a:t>
            </a:r>
          </a:p>
          <a:p>
            <a:r>
              <a:rPr lang="cs-CZ" dirty="0">
                <a:solidFill>
                  <a:schemeClr val="accent2">
                    <a:lumMod val="50000"/>
                  </a:schemeClr>
                </a:solidFill>
              </a:rPr>
              <a:t>POLOŽKA Č. 43009</a:t>
            </a:r>
          </a:p>
          <a:p>
            <a:endParaRPr lang="cs-CZ" dirty="0">
              <a:solidFill>
                <a:schemeClr val="accent2">
                  <a:lumMod val="50000"/>
                </a:schemeClr>
              </a:solidFill>
            </a:endParaRP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107996"/>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73,4X180,8X30 CM S OTEVŘENÝMI POLIČKAMI</a:t>
            </a:r>
          </a:p>
          <a:p>
            <a:r>
              <a:rPr lang="cs-CZ" sz="1100" dirty="0">
                <a:solidFill>
                  <a:schemeClr val="bg1">
                    <a:lumMod val="50000"/>
                  </a:schemeClr>
                </a:solidFill>
              </a:rPr>
              <a:t>VÝŠKA ZAVĚŠENÍ POLICOVÉ SKŘÍNĚ 180 CM N.Č.P. HORNÍ OKRAJ, </a:t>
            </a:r>
          </a:p>
          <a:p>
            <a:r>
              <a:rPr lang="cs-CZ" sz="1100" dirty="0">
                <a:solidFill>
                  <a:schemeClr val="bg1">
                    <a:lumMod val="50000"/>
                  </a:schemeClr>
                </a:solidFill>
              </a:rPr>
              <a:t>MATERIÁL LTD TL. 18MM, DEKOR PŘÍRODNÍ DUB POVRCH ST10, </a:t>
            </a:r>
          </a:p>
          <a:p>
            <a:r>
              <a:rPr lang="cs-CZ" sz="1100" dirty="0">
                <a:solidFill>
                  <a:schemeClr val="bg1">
                    <a:lumMod val="50000"/>
                  </a:schemeClr>
                </a:solidFill>
              </a:rPr>
              <a:t>HRANA NA ČELE ŠUPLÍKU ABS 2MM.</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754326"/>
          </a:xfrm>
          <a:prstGeom prst="rect">
            <a:avLst/>
          </a:prstGeom>
          <a:noFill/>
        </p:spPr>
        <p:txBody>
          <a:bodyPr wrap="square">
            <a:spAutoFit/>
          </a:bodyPr>
          <a:lstStyle/>
          <a:p>
            <a:r>
              <a:rPr lang="cs-CZ" sz="1200" dirty="0">
                <a:solidFill>
                  <a:schemeClr val="tx1">
                    <a:lumMod val="50000"/>
                    <a:lumOff val="50000"/>
                  </a:schemeClr>
                </a:solidFill>
              </a:rPr>
              <a:t>poznámky </a:t>
            </a:r>
          </a:p>
          <a:p>
            <a:r>
              <a:rPr lang="cs-CZ" sz="12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14" name="Obrázek 13">
            <a:extLst>
              <a:ext uri="{FF2B5EF4-FFF2-40B4-BE49-F238E27FC236}">
                <a16:creationId xmlns:a16="http://schemas.microsoft.com/office/drawing/2014/main" id="{B8FF132D-F23A-71F1-DF31-AC6EE379E19B}"/>
              </a:ext>
            </a:extLst>
          </p:cNvPr>
          <p:cNvPicPr>
            <a:picLocks noChangeAspect="1"/>
          </p:cNvPicPr>
          <p:nvPr/>
        </p:nvPicPr>
        <p:blipFill rotWithShape="1">
          <a:blip r:embed="rId3">
            <a:extLst>
              <a:ext uri="{28A0092B-C50C-407E-A947-70E740481C1C}">
                <a14:useLocalDpi xmlns:a14="http://schemas.microsoft.com/office/drawing/2010/main" val="0"/>
              </a:ext>
            </a:extLst>
          </a:blip>
          <a:srcRect l="53689" t="58752" r="33608" b="11211"/>
          <a:stretch/>
        </p:blipFill>
        <p:spPr>
          <a:xfrm>
            <a:off x="11123035" y="2646330"/>
            <a:ext cx="1899690" cy="3177030"/>
          </a:xfrm>
          <a:prstGeom prst="rect">
            <a:avLst/>
          </a:prstGeom>
        </p:spPr>
      </p:pic>
      <p:sp>
        <p:nvSpPr>
          <p:cNvPr id="29" name="TextovéPole 28">
            <a:extLst>
              <a:ext uri="{FF2B5EF4-FFF2-40B4-BE49-F238E27FC236}">
                <a16:creationId xmlns:a16="http://schemas.microsoft.com/office/drawing/2014/main" id="{8F0843C5-D031-8784-6134-F7702D33240A}"/>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cxnSp>
        <p:nvCxnSpPr>
          <p:cNvPr id="30" name="Přímá spojnice 29">
            <a:extLst>
              <a:ext uri="{FF2B5EF4-FFF2-40B4-BE49-F238E27FC236}">
                <a16:creationId xmlns:a16="http://schemas.microsoft.com/office/drawing/2014/main" id="{6585494C-61CB-6944-8F18-7E5C4D402BAA}"/>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31" name="Přímá spojnice 30">
            <a:extLst>
              <a:ext uri="{FF2B5EF4-FFF2-40B4-BE49-F238E27FC236}">
                <a16:creationId xmlns:a16="http://schemas.microsoft.com/office/drawing/2014/main" id="{F9C46F98-6A8F-2B1D-18F7-24A9CF242ACF}"/>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32" name="Přímá spojnice 31">
            <a:extLst>
              <a:ext uri="{FF2B5EF4-FFF2-40B4-BE49-F238E27FC236}">
                <a16:creationId xmlns:a16="http://schemas.microsoft.com/office/drawing/2014/main" id="{972F145F-ED7E-69E2-CF81-FC33E0C9AEBC}"/>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3" name="TextovéPole 32">
            <a:extLst>
              <a:ext uri="{FF2B5EF4-FFF2-40B4-BE49-F238E27FC236}">
                <a16:creationId xmlns:a16="http://schemas.microsoft.com/office/drawing/2014/main" id="{A02FE568-BEF1-8B03-915D-4454FF448A51}"/>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34" name="Přímá spojnice 33">
            <a:extLst>
              <a:ext uri="{FF2B5EF4-FFF2-40B4-BE49-F238E27FC236}">
                <a16:creationId xmlns:a16="http://schemas.microsoft.com/office/drawing/2014/main" id="{08571EBA-476F-C818-0A7B-C7E1FF32127F}"/>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35" name="Přímá spojnice 34">
            <a:extLst>
              <a:ext uri="{FF2B5EF4-FFF2-40B4-BE49-F238E27FC236}">
                <a16:creationId xmlns:a16="http://schemas.microsoft.com/office/drawing/2014/main" id="{BD914C4B-F96F-7F67-D6B8-D14179E92120}"/>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36" name="Přímá spojnice 35">
            <a:extLst>
              <a:ext uri="{FF2B5EF4-FFF2-40B4-BE49-F238E27FC236}">
                <a16:creationId xmlns:a16="http://schemas.microsoft.com/office/drawing/2014/main" id="{78BFD3B4-4F1E-07CA-A3A2-99366B0E4A32}"/>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7" name="TextovéPole 36">
            <a:extLst>
              <a:ext uri="{FF2B5EF4-FFF2-40B4-BE49-F238E27FC236}">
                <a16:creationId xmlns:a16="http://schemas.microsoft.com/office/drawing/2014/main" id="{A2EA2A82-9D0B-5B49-F1FC-405A5FAAA94F}"/>
              </a:ext>
            </a:extLst>
          </p:cNvPr>
          <p:cNvSpPr txBox="1"/>
          <p:nvPr/>
        </p:nvSpPr>
        <p:spPr>
          <a:xfrm>
            <a:off x="10060102" y="8857661"/>
            <a:ext cx="4130040" cy="261610"/>
          </a:xfrm>
          <a:prstGeom prst="rect">
            <a:avLst/>
          </a:prstGeom>
          <a:noFill/>
        </p:spPr>
        <p:txBody>
          <a:bodyPr wrap="square" rtlCol="0">
            <a:spAutoFit/>
          </a:bodyPr>
          <a:lstStyle/>
          <a:p>
            <a:r>
              <a:rPr lang="cs-CZ" sz="1100" b="1" dirty="0"/>
              <a:t>KNIHOVNA,  POLOŽKA Č. : 43009</a:t>
            </a:r>
          </a:p>
        </p:txBody>
      </p:sp>
      <p:cxnSp>
        <p:nvCxnSpPr>
          <p:cNvPr id="38" name="Přímá spojnice 37">
            <a:extLst>
              <a:ext uri="{FF2B5EF4-FFF2-40B4-BE49-F238E27FC236}">
                <a16:creationId xmlns:a16="http://schemas.microsoft.com/office/drawing/2014/main" id="{220DAB11-2390-4B5F-D99E-E3BCA62C63EA}"/>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9" name="TextovéPole 38">
            <a:extLst>
              <a:ext uri="{FF2B5EF4-FFF2-40B4-BE49-F238E27FC236}">
                <a16:creationId xmlns:a16="http://schemas.microsoft.com/office/drawing/2014/main" id="{0569D73D-9138-1630-54D6-A59CFE0AFD25}"/>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DENNÍ MÍSTNOST 1.27,  PSYCHOLOG  2.24</a:t>
            </a:r>
            <a:endParaRPr lang="cs-CZ" sz="1100" dirty="0">
              <a:solidFill>
                <a:srgbClr val="FF0000"/>
              </a:solidFill>
            </a:endParaRPr>
          </a:p>
        </p:txBody>
      </p:sp>
      <p:pic>
        <p:nvPicPr>
          <p:cNvPr id="41" name="Obrázek 40">
            <a:extLst>
              <a:ext uri="{FF2B5EF4-FFF2-40B4-BE49-F238E27FC236}">
                <a16:creationId xmlns:a16="http://schemas.microsoft.com/office/drawing/2014/main" id="{6AC52D66-3D8F-1AB6-27A4-C875F18D93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347" y="1918918"/>
            <a:ext cx="6893485" cy="7793070"/>
          </a:xfrm>
          <a:prstGeom prst="rect">
            <a:avLst/>
          </a:prstGeom>
        </p:spPr>
      </p:pic>
    </p:spTree>
    <p:extLst>
      <p:ext uri="{BB962C8B-B14F-4D97-AF65-F5344CB8AC3E}">
        <p14:creationId xmlns:p14="http://schemas.microsoft.com/office/powerpoint/2010/main" val="78200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Obrázek 19" descr="Obsah obrázku skica, diagram, Technický výkres, kresba&#10;&#10;Popis byl vytvořen automaticky">
            <a:extLst>
              <a:ext uri="{FF2B5EF4-FFF2-40B4-BE49-F238E27FC236}">
                <a16:creationId xmlns:a16="http://schemas.microsoft.com/office/drawing/2014/main" id="{EADEB938-9DFA-FA6D-6435-B665CA2D0871}"/>
              </a:ext>
            </a:extLst>
          </p:cNvPr>
          <p:cNvPicPr>
            <a:picLocks noChangeAspect="1"/>
          </p:cNvPicPr>
          <p:nvPr/>
        </p:nvPicPr>
        <p:blipFill rotWithShape="1">
          <a:blip r:embed="rId3">
            <a:extLst>
              <a:ext uri="{28A0092B-C50C-407E-A947-70E740481C1C}">
                <a14:useLocalDpi xmlns:a14="http://schemas.microsoft.com/office/drawing/2010/main" val="0"/>
              </a:ext>
            </a:extLst>
          </a:blip>
          <a:srcRect l="65524" t="37286" r="5967" b="27663"/>
          <a:stretch/>
        </p:blipFill>
        <p:spPr>
          <a:xfrm>
            <a:off x="10235151" y="3008470"/>
            <a:ext cx="3141351" cy="2731678"/>
          </a:xfrm>
          <a:prstGeom prst="rect">
            <a:avLst/>
          </a:prstGeom>
        </p:spPr>
      </p:pic>
      <p:sp>
        <p:nvSpPr>
          <p:cNvPr id="21" name="TextovéPole 20">
            <a:extLst>
              <a:ext uri="{FF2B5EF4-FFF2-40B4-BE49-F238E27FC236}">
                <a16:creationId xmlns:a16="http://schemas.microsoft.com/office/drawing/2014/main" id="{5E39D6E2-66DE-ADFE-9E5F-F874C3D52ADD}"/>
              </a:ext>
            </a:extLst>
          </p:cNvPr>
          <p:cNvSpPr txBox="1"/>
          <p:nvPr/>
        </p:nvSpPr>
        <p:spPr>
          <a:xfrm>
            <a:off x="1177825" y="704283"/>
            <a:ext cx="4758742" cy="646331"/>
          </a:xfrm>
          <a:prstGeom prst="rect">
            <a:avLst/>
          </a:prstGeom>
          <a:noFill/>
        </p:spPr>
        <p:txBody>
          <a:bodyPr wrap="square" rtlCol="0">
            <a:spAutoFit/>
          </a:bodyPr>
          <a:lstStyle/>
          <a:p>
            <a:r>
              <a:rPr lang="cs-CZ" dirty="0">
                <a:solidFill>
                  <a:schemeClr val="accent2">
                    <a:lumMod val="50000"/>
                  </a:schemeClr>
                </a:solidFill>
              </a:rPr>
              <a:t>ZÁVĚSNÁ  SKŘÍŇ S ODKLÁDACÍMI BOXY</a:t>
            </a:r>
          </a:p>
          <a:p>
            <a:r>
              <a:rPr lang="cs-CZ" dirty="0">
                <a:solidFill>
                  <a:schemeClr val="accent2">
                    <a:lumMod val="50000"/>
                  </a:schemeClr>
                </a:solidFill>
              </a:rPr>
              <a:t>POLOŽKA Č. 41001 Z</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148111" y="814479"/>
            <a:ext cx="4329888" cy="1954381"/>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SKŘÍŇ 225X155X50 CM - 12 UZAMYKATELNÝCH ODKLÁDACÍCH BOXŮ, (VNITŘNÍ ROZMĚR CCA 35X75X46 CM) </a:t>
            </a:r>
          </a:p>
          <a:p>
            <a:r>
              <a:rPr lang="cs-CZ" sz="1100" dirty="0">
                <a:solidFill>
                  <a:schemeClr val="bg1">
                    <a:lumMod val="50000"/>
                  </a:schemeClr>
                </a:solidFill>
              </a:rPr>
              <a:t>VÝŠKA ZAVĚŠENÍ SKŘÍNĚ 30 CM N.Č.P., </a:t>
            </a:r>
          </a:p>
          <a:p>
            <a:r>
              <a:rPr lang="cs-CZ" sz="1100" dirty="0">
                <a:solidFill>
                  <a:schemeClr val="bg1">
                    <a:lumMod val="50000"/>
                  </a:schemeClr>
                </a:solidFill>
              </a:rPr>
              <a:t>MATERIÁL LTD TŘÍDA REAKCE NA OHEŇ MIN.  D-S2-D0 TL. 18MM, </a:t>
            </a:r>
          </a:p>
          <a:p>
            <a:r>
              <a:rPr lang="cs-CZ" sz="1100" dirty="0">
                <a:solidFill>
                  <a:schemeClr val="bg1">
                    <a:lumMod val="50000"/>
                  </a:schemeClr>
                </a:solidFill>
              </a:rPr>
              <a:t>DVÍŘKA DEKOR PŘÍRODNÍ DUB, </a:t>
            </a:r>
          </a:p>
          <a:p>
            <a:r>
              <a:rPr lang="cs-CZ" sz="1100" dirty="0">
                <a:solidFill>
                  <a:schemeClr val="bg1">
                    <a:lumMod val="50000"/>
                  </a:schemeClr>
                </a:solidFill>
              </a:rPr>
              <a:t>KORPUS DEKOR UNI BARVA TMAVĚ ŠEDÁ (RAL7043 ST9), </a:t>
            </a:r>
          </a:p>
          <a:p>
            <a:r>
              <a:rPr lang="cs-CZ" sz="1100" dirty="0">
                <a:solidFill>
                  <a:schemeClr val="bg1">
                    <a:lumMod val="50000"/>
                  </a:schemeClr>
                </a:solidFill>
              </a:rPr>
              <a:t>HRANA  DVÍŘKA ABS 2MM.</a:t>
            </a:r>
          </a:p>
          <a:p>
            <a:r>
              <a:rPr lang="cs-CZ" sz="1100" dirty="0">
                <a:solidFill>
                  <a:schemeClr val="bg1">
                    <a:lumMod val="50000"/>
                  </a:schemeClr>
                </a:solidFill>
              </a:rPr>
              <a:t>KULATÝ CYLINDRICKÝ ZÁMEK, MIN. 2KS KLÍČŮ KE KAŽDÉMU BOXU</a:t>
            </a:r>
          </a:p>
          <a:p>
            <a:r>
              <a:rPr lang="cs-CZ" sz="1100" dirty="0">
                <a:solidFill>
                  <a:schemeClr val="bg1">
                    <a:lumMod val="50000"/>
                  </a:schemeClr>
                </a:solidFill>
              </a:rPr>
              <a:t>UVNITŘ KAŽDÉ SKŘÍNKY NA BOČNÍ STĚNĚ KOVOVÝ DVOJHÁČEK ČERNÉ BARVY, (ŠROUBY KE KOTVENÍ TÉŽ ČERNÉ)</a:t>
            </a:r>
          </a:p>
        </p:txBody>
      </p:sp>
      <p:cxnSp>
        <p:nvCxnSpPr>
          <p:cNvPr id="3" name="Přímá spojnice 2">
            <a:extLst>
              <a:ext uri="{FF2B5EF4-FFF2-40B4-BE49-F238E27FC236}">
                <a16:creationId xmlns:a16="http://schemas.microsoft.com/office/drawing/2014/main" id="{8ACB6DBD-8955-2D02-1C74-E5EF7072CFC7}"/>
              </a:ext>
            </a:extLst>
          </p:cNvPr>
          <p:cNvCxnSpPr/>
          <p:nvPr/>
        </p:nvCxnSpPr>
        <p:spPr>
          <a:xfrm>
            <a:off x="10291031" y="768642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5" name="Přímá spojnice 4">
            <a:extLst>
              <a:ext uri="{FF2B5EF4-FFF2-40B4-BE49-F238E27FC236}">
                <a16:creationId xmlns:a16="http://schemas.microsoft.com/office/drawing/2014/main" id="{79C35525-4C69-01F8-FE09-6A7D722CEB44}"/>
              </a:ext>
            </a:extLst>
          </p:cNvPr>
          <p:cNvCxnSpPr/>
          <p:nvPr/>
        </p:nvCxnSpPr>
        <p:spPr>
          <a:xfrm>
            <a:off x="10275323" y="8026215"/>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Přímá spojnice 6">
            <a:extLst>
              <a:ext uri="{FF2B5EF4-FFF2-40B4-BE49-F238E27FC236}">
                <a16:creationId xmlns:a16="http://schemas.microsoft.com/office/drawing/2014/main" id="{60D7FAD6-2C50-A411-36C5-BBB874B02842}"/>
              </a:ext>
            </a:extLst>
          </p:cNvPr>
          <p:cNvCxnSpPr/>
          <p:nvPr/>
        </p:nvCxnSpPr>
        <p:spPr>
          <a:xfrm>
            <a:off x="10275323" y="872052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FAF5E646-E629-AB52-7D64-F175023B834C}"/>
              </a:ext>
            </a:extLst>
          </p:cNvPr>
          <p:cNvCxnSpPr/>
          <p:nvPr/>
        </p:nvCxnSpPr>
        <p:spPr>
          <a:xfrm>
            <a:off x="10275323" y="9005774"/>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0" name="TextovéPole 9">
            <a:extLst>
              <a:ext uri="{FF2B5EF4-FFF2-40B4-BE49-F238E27FC236}">
                <a16:creationId xmlns:a16="http://schemas.microsoft.com/office/drawing/2014/main" id="{7638D63B-9288-D30E-2647-FEE28275B0ED}"/>
              </a:ext>
            </a:extLst>
          </p:cNvPr>
          <p:cNvSpPr txBox="1"/>
          <p:nvPr/>
        </p:nvSpPr>
        <p:spPr>
          <a:xfrm>
            <a:off x="10235151" y="7756629"/>
            <a:ext cx="4130040" cy="261610"/>
          </a:xfrm>
          <a:prstGeom prst="rect">
            <a:avLst/>
          </a:prstGeom>
          <a:noFill/>
        </p:spPr>
        <p:txBody>
          <a:bodyPr wrap="square" rtlCol="0">
            <a:spAutoFit/>
          </a:bodyPr>
          <a:lstStyle/>
          <a:p>
            <a:r>
              <a:rPr lang="cs-CZ" sz="1100" dirty="0"/>
              <a:t>KNIHA NÁBYTKU – ZAKÁZKOVÁ VÝROBA	</a:t>
            </a:r>
            <a:endParaRPr lang="cs-CZ" sz="1100" dirty="0">
              <a:solidFill>
                <a:srgbClr val="FF0000"/>
              </a:solidFill>
            </a:endParaRPr>
          </a:p>
        </p:txBody>
      </p:sp>
      <p:cxnSp>
        <p:nvCxnSpPr>
          <p:cNvPr id="13" name="Přímá spojnice 12">
            <a:extLst>
              <a:ext uri="{FF2B5EF4-FFF2-40B4-BE49-F238E27FC236}">
                <a16:creationId xmlns:a16="http://schemas.microsoft.com/office/drawing/2014/main" id="{0D30AB17-C1EC-EE87-51F5-DE51D87038A6}"/>
              </a:ext>
            </a:extLst>
          </p:cNvPr>
          <p:cNvCxnSpPr/>
          <p:nvPr/>
        </p:nvCxnSpPr>
        <p:spPr>
          <a:xfrm>
            <a:off x="10275323" y="9295335"/>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CBE6285E-5E14-8E63-3821-C634DAF027E7}"/>
              </a:ext>
            </a:extLst>
          </p:cNvPr>
          <p:cNvCxnSpPr/>
          <p:nvPr/>
        </p:nvCxnSpPr>
        <p:spPr>
          <a:xfrm>
            <a:off x="10275323" y="95848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E1CA5D6C-873A-B2BD-887D-D62DC30B6F1A}"/>
              </a:ext>
            </a:extLst>
          </p:cNvPr>
          <p:cNvCxnSpPr/>
          <p:nvPr/>
        </p:nvCxnSpPr>
        <p:spPr>
          <a:xfrm>
            <a:off x="10275323" y="9887020"/>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1976ABD7-2D60-6550-C8A7-1F9EDAA706DF}"/>
              </a:ext>
            </a:extLst>
          </p:cNvPr>
          <p:cNvSpPr txBox="1"/>
          <p:nvPr/>
        </p:nvSpPr>
        <p:spPr>
          <a:xfrm>
            <a:off x="10219443" y="8726809"/>
            <a:ext cx="4130040" cy="261610"/>
          </a:xfrm>
          <a:prstGeom prst="rect">
            <a:avLst/>
          </a:prstGeom>
          <a:noFill/>
        </p:spPr>
        <p:txBody>
          <a:bodyPr wrap="square" rtlCol="0">
            <a:spAutoFit/>
          </a:bodyPr>
          <a:lstStyle/>
          <a:p>
            <a:r>
              <a:rPr lang="cs-CZ" sz="1100" b="1" dirty="0"/>
              <a:t>ZÁVĚSNÁ SKŘÍŇ ,  POLOŽKA Č. : 41001 Z		</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235151" y="5740148"/>
            <a:ext cx="4185920" cy="1754326"/>
          </a:xfrm>
          <a:prstGeom prst="rect">
            <a:avLst/>
          </a:prstGeom>
          <a:noFill/>
        </p:spPr>
        <p:txBody>
          <a:bodyPr wrap="square">
            <a:spAutoFit/>
          </a:bodyPr>
          <a:lstStyle/>
          <a:p>
            <a:r>
              <a:rPr lang="cs-CZ" sz="1200" dirty="0">
                <a:solidFill>
                  <a:schemeClr val="tx1">
                    <a:lumMod val="50000"/>
                    <a:lumOff val="50000"/>
                  </a:schemeClr>
                </a:solidFill>
              </a:rPr>
              <a:t>poznámky </a:t>
            </a:r>
          </a:p>
          <a:p>
            <a:r>
              <a:rPr lang="cs-CZ" sz="12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sp>
        <p:nvSpPr>
          <p:cNvPr id="2" name="TextovéPole 1">
            <a:extLst>
              <a:ext uri="{FF2B5EF4-FFF2-40B4-BE49-F238E27FC236}">
                <a16:creationId xmlns:a16="http://schemas.microsoft.com/office/drawing/2014/main" id="{2E36B166-BB4F-3CF4-5D42-936BAF4C2D74}"/>
              </a:ext>
            </a:extLst>
          </p:cNvPr>
          <p:cNvSpPr txBox="1"/>
          <p:nvPr/>
        </p:nvSpPr>
        <p:spPr>
          <a:xfrm>
            <a:off x="10219443" y="8955754"/>
            <a:ext cx="4219155" cy="352597"/>
          </a:xfrm>
          <a:prstGeom prst="rect">
            <a:avLst/>
          </a:prstGeom>
          <a:noFill/>
        </p:spPr>
        <p:txBody>
          <a:bodyPr wrap="square" rtlCol="0">
            <a:spAutoFit/>
          </a:bodyPr>
          <a:lstStyle/>
          <a:p>
            <a:pPr>
              <a:lnSpc>
                <a:spcPts val="2300"/>
              </a:lnSpc>
            </a:pPr>
            <a:r>
              <a:rPr lang="cs-CZ" sz="1100" dirty="0"/>
              <a:t>UMÍSTĚNÍ: ČEKÁRNA 1.08</a:t>
            </a:r>
          </a:p>
        </p:txBody>
      </p:sp>
      <p:pic>
        <p:nvPicPr>
          <p:cNvPr id="14" name="Obrázek 13" descr="Obsah obrázku skica, diagram, Technický výkres, kresba&#10;&#10;Popis byl vytvořen automaticky">
            <a:extLst>
              <a:ext uri="{FF2B5EF4-FFF2-40B4-BE49-F238E27FC236}">
                <a16:creationId xmlns:a16="http://schemas.microsoft.com/office/drawing/2014/main" id="{D8B8A396-84B1-ECC7-965F-F123BEF08A92}"/>
              </a:ext>
            </a:extLst>
          </p:cNvPr>
          <p:cNvPicPr>
            <a:picLocks noChangeAspect="1"/>
          </p:cNvPicPr>
          <p:nvPr/>
        </p:nvPicPr>
        <p:blipFill rotWithShape="1">
          <a:blip r:embed="rId3">
            <a:extLst>
              <a:ext uri="{28A0092B-C50C-407E-A947-70E740481C1C}">
                <a14:useLocalDpi xmlns:a14="http://schemas.microsoft.com/office/drawing/2010/main" val="0"/>
              </a:ext>
            </a:extLst>
          </a:blip>
          <a:srcRect l="5144" t="14128" r="45163" b="3978"/>
          <a:stretch/>
        </p:blipFill>
        <p:spPr>
          <a:xfrm>
            <a:off x="641351" y="1592826"/>
            <a:ext cx="6827042" cy="7957625"/>
          </a:xfrm>
          <a:prstGeom prst="rect">
            <a:avLst/>
          </a:prstGeom>
        </p:spPr>
      </p:pic>
      <p:sp>
        <p:nvSpPr>
          <p:cNvPr id="19" name="TextovéPole 18">
            <a:extLst>
              <a:ext uri="{FF2B5EF4-FFF2-40B4-BE49-F238E27FC236}">
                <a16:creationId xmlns:a16="http://schemas.microsoft.com/office/drawing/2014/main" id="{14444512-65F2-272D-DB8A-E198C1DA1536}"/>
              </a:ext>
            </a:extLst>
          </p:cNvPr>
          <p:cNvSpPr txBox="1"/>
          <p:nvPr/>
        </p:nvSpPr>
        <p:spPr>
          <a:xfrm>
            <a:off x="7700384" y="7450684"/>
            <a:ext cx="2975662" cy="307777"/>
          </a:xfrm>
          <a:prstGeom prst="rect">
            <a:avLst/>
          </a:prstGeom>
          <a:noFill/>
        </p:spPr>
        <p:txBody>
          <a:bodyPr wrap="square" rtlCol="0">
            <a:spAutoFit/>
          </a:bodyPr>
          <a:lstStyle/>
          <a:p>
            <a:r>
              <a:rPr lang="cs-CZ" sz="1400" dirty="0">
                <a:solidFill>
                  <a:schemeClr val="accent2">
                    <a:lumMod val="50000"/>
                  </a:schemeClr>
                </a:solidFill>
              </a:rPr>
              <a:t>HÁČKY</a:t>
            </a:r>
          </a:p>
        </p:txBody>
      </p:sp>
      <p:pic>
        <p:nvPicPr>
          <p:cNvPr id="23" name="Obrázek 22" descr="Obsah obrázku skica, diagram, Technický výkres, kresba&#10;&#10;Popis byl vytvořen automaticky">
            <a:extLst>
              <a:ext uri="{FF2B5EF4-FFF2-40B4-BE49-F238E27FC236}">
                <a16:creationId xmlns:a16="http://schemas.microsoft.com/office/drawing/2014/main" id="{A2A47567-7975-97A4-851E-AE98EFF9CF41}"/>
              </a:ext>
            </a:extLst>
          </p:cNvPr>
          <p:cNvPicPr>
            <a:picLocks noChangeAspect="1"/>
          </p:cNvPicPr>
          <p:nvPr/>
        </p:nvPicPr>
        <p:blipFill rotWithShape="1">
          <a:blip r:embed="rId3">
            <a:extLst>
              <a:ext uri="{28A0092B-C50C-407E-A947-70E740481C1C}">
                <a14:useLocalDpi xmlns:a14="http://schemas.microsoft.com/office/drawing/2010/main" val="0"/>
              </a:ext>
            </a:extLst>
          </a:blip>
          <a:srcRect l="69884" t="83369" r="12805" b="4806"/>
          <a:stretch/>
        </p:blipFill>
        <p:spPr>
          <a:xfrm>
            <a:off x="6968743" y="7817695"/>
            <a:ext cx="2470226" cy="1193570"/>
          </a:xfrm>
          <a:prstGeom prst="rect">
            <a:avLst/>
          </a:prstGeom>
        </p:spPr>
      </p:pic>
      <p:sp>
        <p:nvSpPr>
          <p:cNvPr id="4" name="TextovéPole 3">
            <a:extLst>
              <a:ext uri="{FF2B5EF4-FFF2-40B4-BE49-F238E27FC236}">
                <a16:creationId xmlns:a16="http://schemas.microsoft.com/office/drawing/2014/main" id="{2738DA3C-A379-204D-9356-31809ABE07E6}"/>
              </a:ext>
            </a:extLst>
          </p:cNvPr>
          <p:cNvSpPr txBox="1"/>
          <p:nvPr/>
        </p:nvSpPr>
        <p:spPr>
          <a:xfrm>
            <a:off x="11291455" y="8172812"/>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8440551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Obrázek 30">
            <a:extLst>
              <a:ext uri="{FF2B5EF4-FFF2-40B4-BE49-F238E27FC236}">
                <a16:creationId xmlns:a16="http://schemas.microsoft.com/office/drawing/2014/main" id="{416032AA-4FFB-7736-2694-7A4FDA755C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692" y="1787635"/>
            <a:ext cx="8200497" cy="8651765"/>
          </a:xfrm>
          <a:prstGeom prst="rect">
            <a:avLst/>
          </a:prstGeom>
        </p:spPr>
      </p:pic>
      <p:sp>
        <p:nvSpPr>
          <p:cNvPr id="21" name="TextovéPole 20">
            <a:extLst>
              <a:ext uri="{FF2B5EF4-FFF2-40B4-BE49-F238E27FC236}">
                <a16:creationId xmlns:a16="http://schemas.microsoft.com/office/drawing/2014/main" id="{5E39D6E2-66DE-ADFE-9E5F-F874C3D52ADD}"/>
              </a:ext>
            </a:extLst>
          </p:cNvPr>
          <p:cNvSpPr txBox="1"/>
          <p:nvPr/>
        </p:nvSpPr>
        <p:spPr>
          <a:xfrm>
            <a:off x="1330842" y="1022893"/>
            <a:ext cx="3506112" cy="923330"/>
          </a:xfrm>
          <a:prstGeom prst="rect">
            <a:avLst/>
          </a:prstGeom>
          <a:noFill/>
        </p:spPr>
        <p:txBody>
          <a:bodyPr wrap="square" rtlCol="0">
            <a:spAutoFit/>
          </a:bodyPr>
          <a:lstStyle/>
          <a:p>
            <a:r>
              <a:rPr lang="cs-CZ" dirty="0">
                <a:solidFill>
                  <a:schemeClr val="accent2">
                    <a:lumMod val="50000"/>
                  </a:schemeClr>
                </a:solidFill>
              </a:rPr>
              <a:t>OTEVŘENÁ POLICOVÁ SKŘÍŇ 8</a:t>
            </a:r>
          </a:p>
          <a:p>
            <a:r>
              <a:rPr lang="cs-CZ" dirty="0">
                <a:solidFill>
                  <a:schemeClr val="accent2">
                    <a:lumMod val="50000"/>
                  </a:schemeClr>
                </a:solidFill>
              </a:rPr>
              <a:t>POLOŽKA Č. 43010</a:t>
            </a:r>
          </a:p>
          <a:p>
            <a:endParaRPr lang="cs-CZ" dirty="0">
              <a:solidFill>
                <a:schemeClr val="accent2">
                  <a:lumMod val="50000"/>
                </a:schemeClr>
              </a:solidFill>
            </a:endParaRP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107996"/>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73,4X37,6X25 CM S OTEVŘENÝMI POLIČKAMI</a:t>
            </a:r>
          </a:p>
          <a:p>
            <a:r>
              <a:rPr lang="cs-CZ" sz="1100" dirty="0">
                <a:solidFill>
                  <a:schemeClr val="bg1">
                    <a:lumMod val="50000"/>
                  </a:schemeClr>
                </a:solidFill>
              </a:rPr>
              <a:t>VÝŠKA ZAVĚŠENÍ POLICOVÉ SKŘÍNĚ 180 CM N.Č.P. HORNÍ OKRAJ</a:t>
            </a:r>
          </a:p>
          <a:p>
            <a:r>
              <a:rPr lang="cs-CZ" sz="1100" dirty="0">
                <a:solidFill>
                  <a:schemeClr val="bg1">
                    <a:lumMod val="50000"/>
                  </a:schemeClr>
                </a:solidFill>
              </a:rPr>
              <a:t>MATERIÁL LTD TL. 18MM, DEKOR PŘÍRODNÍ DUB POVRCH ST10, </a:t>
            </a:r>
          </a:p>
          <a:p>
            <a:r>
              <a:rPr lang="cs-CZ" sz="1100" dirty="0">
                <a:solidFill>
                  <a:schemeClr val="bg1">
                    <a:lumMod val="50000"/>
                  </a:schemeClr>
                </a:solidFill>
              </a:rPr>
              <a:t>HRANA NA ČELE ŠUPLÍKU ABS 2MM.</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14" name="Obrázek 13" descr="Obsah obrázku skica, kresba, diagram, Technický výkres&#10;&#10;Popis byl vytvořen automaticky">
            <a:extLst>
              <a:ext uri="{FF2B5EF4-FFF2-40B4-BE49-F238E27FC236}">
                <a16:creationId xmlns:a16="http://schemas.microsoft.com/office/drawing/2014/main" id="{812C0050-2119-D241-9200-5887F65828E9}"/>
              </a:ext>
            </a:extLst>
          </p:cNvPr>
          <p:cNvPicPr>
            <a:picLocks noChangeAspect="1"/>
          </p:cNvPicPr>
          <p:nvPr/>
        </p:nvPicPr>
        <p:blipFill rotWithShape="1">
          <a:blip r:embed="rId4">
            <a:extLst>
              <a:ext uri="{28A0092B-C50C-407E-A947-70E740481C1C}">
                <a14:useLocalDpi xmlns:a14="http://schemas.microsoft.com/office/drawing/2010/main" val="0"/>
              </a:ext>
            </a:extLst>
          </a:blip>
          <a:srcRect l="57225" t="48211" r="18090" b="23534"/>
          <a:stretch/>
        </p:blipFill>
        <p:spPr>
          <a:xfrm>
            <a:off x="10804670" y="2892336"/>
            <a:ext cx="2620961" cy="2121746"/>
          </a:xfrm>
          <a:prstGeom prst="rect">
            <a:avLst/>
          </a:prstGeom>
        </p:spPr>
      </p:pic>
      <p:cxnSp>
        <p:nvCxnSpPr>
          <p:cNvPr id="6" name="Přímá spojnice 5">
            <a:extLst>
              <a:ext uri="{FF2B5EF4-FFF2-40B4-BE49-F238E27FC236}">
                <a16:creationId xmlns:a16="http://schemas.microsoft.com/office/drawing/2014/main" id="{B97AA134-F72F-D224-F023-015DC7BB0D4F}"/>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Přímá spojnice 11">
            <a:extLst>
              <a:ext uri="{FF2B5EF4-FFF2-40B4-BE49-F238E27FC236}">
                <a16:creationId xmlns:a16="http://schemas.microsoft.com/office/drawing/2014/main" id="{EDD1A373-8AF6-CC00-D2FF-F60509833E0F}"/>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F0675EC1-207F-87A7-DAF8-276DAE48A364}"/>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9" name="TextovéPole 18">
            <a:extLst>
              <a:ext uri="{FF2B5EF4-FFF2-40B4-BE49-F238E27FC236}">
                <a16:creationId xmlns:a16="http://schemas.microsoft.com/office/drawing/2014/main" id="{4622B5B0-8A4A-E0E9-0004-8D1A539D26CC}"/>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0" name="Přímá spojnice 19">
            <a:extLst>
              <a:ext uri="{FF2B5EF4-FFF2-40B4-BE49-F238E27FC236}">
                <a16:creationId xmlns:a16="http://schemas.microsoft.com/office/drawing/2014/main" id="{1A859825-2246-CE12-5EF5-342799A3E90D}"/>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Přímá spojnice 22">
            <a:extLst>
              <a:ext uri="{FF2B5EF4-FFF2-40B4-BE49-F238E27FC236}">
                <a16:creationId xmlns:a16="http://schemas.microsoft.com/office/drawing/2014/main" id="{5E19127E-3129-5310-B2DF-C4267395E3EE}"/>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Přímá spojnice 23">
            <a:extLst>
              <a:ext uri="{FF2B5EF4-FFF2-40B4-BE49-F238E27FC236}">
                <a16:creationId xmlns:a16="http://schemas.microsoft.com/office/drawing/2014/main" id="{B3CFBCDE-0FFC-B88C-D600-6BB898BF432B}"/>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5" name="TextovéPole 24">
            <a:extLst>
              <a:ext uri="{FF2B5EF4-FFF2-40B4-BE49-F238E27FC236}">
                <a16:creationId xmlns:a16="http://schemas.microsoft.com/office/drawing/2014/main" id="{97910C0C-B63F-F2D7-93AD-999E72FCABF5}"/>
              </a:ext>
            </a:extLst>
          </p:cNvPr>
          <p:cNvSpPr txBox="1"/>
          <p:nvPr/>
        </p:nvSpPr>
        <p:spPr>
          <a:xfrm>
            <a:off x="10060102" y="8857661"/>
            <a:ext cx="4130040" cy="430887"/>
          </a:xfrm>
          <a:prstGeom prst="rect">
            <a:avLst/>
          </a:prstGeom>
          <a:noFill/>
        </p:spPr>
        <p:txBody>
          <a:bodyPr wrap="square" rtlCol="0">
            <a:spAutoFit/>
          </a:bodyPr>
          <a:lstStyle/>
          <a:p>
            <a:r>
              <a:rPr lang="cs-CZ" sz="1100" b="1" dirty="0"/>
              <a:t>OTEVŘENÁ POLICOVÁ SKŘÍŇ 8, POLOŽKA Č : 43010</a:t>
            </a:r>
          </a:p>
          <a:p>
            <a:endParaRPr lang="cs-CZ" sz="1100" b="1" dirty="0"/>
          </a:p>
        </p:txBody>
      </p:sp>
      <p:cxnSp>
        <p:nvCxnSpPr>
          <p:cNvPr id="26" name="Přímá spojnice 25">
            <a:extLst>
              <a:ext uri="{FF2B5EF4-FFF2-40B4-BE49-F238E27FC236}">
                <a16:creationId xmlns:a16="http://schemas.microsoft.com/office/drawing/2014/main" id="{16C5936D-7808-FFA5-828A-2CAE9C5E38B5}"/>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ovéPole 27">
            <a:extLst>
              <a:ext uri="{FF2B5EF4-FFF2-40B4-BE49-F238E27FC236}">
                <a16:creationId xmlns:a16="http://schemas.microsoft.com/office/drawing/2014/main" id="{5E2660CB-79F0-4964-ACB5-0D5B575B3D6E}"/>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2x LOGOPEDIE 1.33</a:t>
            </a:r>
            <a:endParaRPr lang="cs-CZ" sz="1100" dirty="0">
              <a:solidFill>
                <a:srgbClr val="FF0000"/>
              </a:solidFill>
            </a:endParaRPr>
          </a:p>
        </p:txBody>
      </p:sp>
      <p:sp>
        <p:nvSpPr>
          <p:cNvPr id="29" name="TextovéPole 28">
            <a:extLst>
              <a:ext uri="{FF2B5EF4-FFF2-40B4-BE49-F238E27FC236}">
                <a16:creationId xmlns:a16="http://schemas.microsoft.com/office/drawing/2014/main" id="{552780C1-990A-1B27-2F0B-7244AC2371E2}"/>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29814767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Obrázek 30">
            <a:extLst>
              <a:ext uri="{FF2B5EF4-FFF2-40B4-BE49-F238E27FC236}">
                <a16:creationId xmlns:a16="http://schemas.microsoft.com/office/drawing/2014/main" id="{E5FF5871-8103-B2DE-8C99-AA7EED632F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26" y="783337"/>
            <a:ext cx="7554664" cy="7471611"/>
          </a:xfrm>
          <a:prstGeom prst="rect">
            <a:avLst/>
          </a:prstGeom>
        </p:spPr>
      </p:pic>
      <p:sp>
        <p:nvSpPr>
          <p:cNvPr id="21" name="TextovéPole 20">
            <a:extLst>
              <a:ext uri="{FF2B5EF4-FFF2-40B4-BE49-F238E27FC236}">
                <a16:creationId xmlns:a16="http://schemas.microsoft.com/office/drawing/2014/main" id="{5E39D6E2-66DE-ADFE-9E5F-F874C3D52ADD}"/>
              </a:ext>
            </a:extLst>
          </p:cNvPr>
          <p:cNvSpPr txBox="1"/>
          <p:nvPr/>
        </p:nvSpPr>
        <p:spPr>
          <a:xfrm>
            <a:off x="1338474" y="1296290"/>
            <a:ext cx="3506112" cy="646331"/>
          </a:xfrm>
          <a:prstGeom prst="rect">
            <a:avLst/>
          </a:prstGeom>
          <a:noFill/>
        </p:spPr>
        <p:txBody>
          <a:bodyPr wrap="square" rtlCol="0">
            <a:spAutoFit/>
          </a:bodyPr>
          <a:lstStyle/>
          <a:p>
            <a:r>
              <a:rPr lang="cs-CZ" dirty="0">
                <a:solidFill>
                  <a:schemeClr val="accent2">
                    <a:lumMod val="50000"/>
                  </a:schemeClr>
                </a:solidFill>
              </a:rPr>
              <a:t>OTEVŘENÁ POLICOVÁ SKŘÍŇ 9</a:t>
            </a:r>
          </a:p>
          <a:p>
            <a:r>
              <a:rPr lang="cs-CZ" dirty="0">
                <a:solidFill>
                  <a:schemeClr val="accent2">
                    <a:lumMod val="50000"/>
                  </a:schemeClr>
                </a:solidFill>
              </a:rPr>
              <a:t>POLOŽKA Č. 43011</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107996"/>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POLICOVÁ SKŘÍŇ 109,2,3X37,6X25 CM S OTEVŘENÝMI POLIČKAMI</a:t>
            </a:r>
          </a:p>
          <a:p>
            <a:r>
              <a:rPr lang="cs-CZ" sz="1100" dirty="0">
                <a:solidFill>
                  <a:schemeClr val="bg1">
                    <a:lumMod val="50000"/>
                  </a:schemeClr>
                </a:solidFill>
              </a:rPr>
              <a:t>VÝŠKA ZAVĚŠENÍ POLICOVÉ SKŘÍNĚ 180 CM N.Č.P. HORNÍ OKRAJ, </a:t>
            </a:r>
          </a:p>
          <a:p>
            <a:r>
              <a:rPr lang="cs-CZ" sz="1100" dirty="0">
                <a:solidFill>
                  <a:schemeClr val="bg1">
                    <a:lumMod val="50000"/>
                  </a:schemeClr>
                </a:solidFill>
              </a:rPr>
              <a:t>MATERIÁL LTD TL. 18MM, DEKOR PŘÍRODNÍ DUB POVRCH ST10, </a:t>
            </a:r>
          </a:p>
          <a:p>
            <a:r>
              <a:rPr lang="cs-CZ" sz="1100" dirty="0">
                <a:solidFill>
                  <a:schemeClr val="bg1">
                    <a:lumMod val="50000"/>
                  </a:schemeClr>
                </a:solidFill>
              </a:rPr>
              <a:t>HRANA NA ČELE ŠUPLÍKU ABS 2MM.</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11" name="Obrázek 10" descr="Obsah obrázku skica, diagram, kresba, Obdélník&#10;&#10;Popis byl vytvořen automaticky">
            <a:extLst>
              <a:ext uri="{FF2B5EF4-FFF2-40B4-BE49-F238E27FC236}">
                <a16:creationId xmlns:a16="http://schemas.microsoft.com/office/drawing/2014/main" id="{6C350D7A-B1C8-5CA3-82EB-74E7F3D2941B}"/>
              </a:ext>
            </a:extLst>
          </p:cNvPr>
          <p:cNvPicPr>
            <a:picLocks noChangeAspect="1"/>
          </p:cNvPicPr>
          <p:nvPr/>
        </p:nvPicPr>
        <p:blipFill rotWithShape="1">
          <a:blip r:embed="rId4">
            <a:extLst>
              <a:ext uri="{28A0092B-C50C-407E-A947-70E740481C1C}">
                <a14:useLocalDpi xmlns:a14="http://schemas.microsoft.com/office/drawing/2010/main" val="0"/>
              </a:ext>
            </a:extLst>
          </a:blip>
          <a:srcRect l="64147" t="65874" r="10404" b="9793"/>
          <a:stretch/>
        </p:blipFill>
        <p:spPr>
          <a:xfrm>
            <a:off x="10582261" y="3206107"/>
            <a:ext cx="3065779" cy="2073326"/>
          </a:xfrm>
          <a:prstGeom prst="rect">
            <a:avLst/>
          </a:prstGeom>
        </p:spPr>
      </p:pic>
      <p:cxnSp>
        <p:nvCxnSpPr>
          <p:cNvPr id="12" name="Přímá spojnice 11">
            <a:extLst>
              <a:ext uri="{FF2B5EF4-FFF2-40B4-BE49-F238E27FC236}">
                <a16:creationId xmlns:a16="http://schemas.microsoft.com/office/drawing/2014/main" id="{F639AC9A-1434-681B-3CD7-1C332A5192A3}"/>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Přímá spojnice 13">
            <a:extLst>
              <a:ext uri="{FF2B5EF4-FFF2-40B4-BE49-F238E27FC236}">
                <a16:creationId xmlns:a16="http://schemas.microsoft.com/office/drawing/2014/main" id="{3A7BA9AC-DE1B-55BA-DA5C-808F9FD06A17}"/>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F514F7A0-526B-C1C4-C65A-D8D5103E83C1}"/>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9" name="TextovéPole 18">
            <a:extLst>
              <a:ext uri="{FF2B5EF4-FFF2-40B4-BE49-F238E27FC236}">
                <a16:creationId xmlns:a16="http://schemas.microsoft.com/office/drawing/2014/main" id="{898D2212-56B0-05AC-C269-844B076F641E}"/>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0" name="Přímá spojnice 19">
            <a:extLst>
              <a:ext uri="{FF2B5EF4-FFF2-40B4-BE49-F238E27FC236}">
                <a16:creationId xmlns:a16="http://schemas.microsoft.com/office/drawing/2014/main" id="{7D237EB4-FB59-A26C-E8D1-AE65FD19A926}"/>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Přímá spojnice 22">
            <a:extLst>
              <a:ext uri="{FF2B5EF4-FFF2-40B4-BE49-F238E27FC236}">
                <a16:creationId xmlns:a16="http://schemas.microsoft.com/office/drawing/2014/main" id="{8BE8C104-00B3-404C-0E8F-37E80876C2DE}"/>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4" name="Přímá spojnice 23">
            <a:extLst>
              <a:ext uri="{FF2B5EF4-FFF2-40B4-BE49-F238E27FC236}">
                <a16:creationId xmlns:a16="http://schemas.microsoft.com/office/drawing/2014/main" id="{BDD6E092-E2E0-3855-AB42-AC450A074AC6}"/>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5" name="TextovéPole 24">
            <a:extLst>
              <a:ext uri="{FF2B5EF4-FFF2-40B4-BE49-F238E27FC236}">
                <a16:creationId xmlns:a16="http://schemas.microsoft.com/office/drawing/2014/main" id="{ACF5B6E2-938E-F157-8793-6B6A33A143D9}"/>
              </a:ext>
            </a:extLst>
          </p:cNvPr>
          <p:cNvSpPr txBox="1"/>
          <p:nvPr/>
        </p:nvSpPr>
        <p:spPr>
          <a:xfrm>
            <a:off x="10060102" y="8857661"/>
            <a:ext cx="4130040" cy="430887"/>
          </a:xfrm>
          <a:prstGeom prst="rect">
            <a:avLst/>
          </a:prstGeom>
          <a:noFill/>
        </p:spPr>
        <p:txBody>
          <a:bodyPr wrap="square" rtlCol="0">
            <a:spAutoFit/>
          </a:bodyPr>
          <a:lstStyle/>
          <a:p>
            <a:r>
              <a:rPr lang="cs-CZ" sz="1100" b="1" dirty="0"/>
              <a:t>OTEVŘENÁ POLICOVÁ SKŘÍŇ 9, POLOŽKA Č. : 43011</a:t>
            </a:r>
          </a:p>
          <a:p>
            <a:endParaRPr lang="cs-CZ" sz="1100" b="1" dirty="0"/>
          </a:p>
        </p:txBody>
      </p:sp>
      <p:cxnSp>
        <p:nvCxnSpPr>
          <p:cNvPr id="26" name="Přímá spojnice 25">
            <a:extLst>
              <a:ext uri="{FF2B5EF4-FFF2-40B4-BE49-F238E27FC236}">
                <a16:creationId xmlns:a16="http://schemas.microsoft.com/office/drawing/2014/main" id="{39D04081-0B07-97E2-D038-006F8384DF88}"/>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8" name="TextovéPole 27">
            <a:extLst>
              <a:ext uri="{FF2B5EF4-FFF2-40B4-BE49-F238E27FC236}">
                <a16:creationId xmlns:a16="http://schemas.microsoft.com/office/drawing/2014/main" id="{56459167-FEF5-8AAB-E023-01395EB0253B}"/>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DENNÍ MÍSTNOST 1.27</a:t>
            </a:r>
            <a:endParaRPr lang="cs-CZ" sz="1100" dirty="0">
              <a:solidFill>
                <a:srgbClr val="FF0000"/>
              </a:solidFill>
            </a:endParaRPr>
          </a:p>
        </p:txBody>
      </p:sp>
      <p:sp>
        <p:nvSpPr>
          <p:cNvPr id="29" name="TextovéPole 28">
            <a:extLst>
              <a:ext uri="{FF2B5EF4-FFF2-40B4-BE49-F238E27FC236}">
                <a16:creationId xmlns:a16="http://schemas.microsoft.com/office/drawing/2014/main" id="{2D5A5D3D-9975-8178-A56B-2384CEEF6898}"/>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10271765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Obrázek 17">
            <a:extLst>
              <a:ext uri="{FF2B5EF4-FFF2-40B4-BE49-F238E27FC236}">
                <a16:creationId xmlns:a16="http://schemas.microsoft.com/office/drawing/2014/main" id="{FF4CBBE8-25B0-F72E-21B6-535521A20D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622" y="525870"/>
            <a:ext cx="11370525" cy="8042231"/>
          </a:xfrm>
          <a:prstGeom prst="rect">
            <a:avLst/>
          </a:prstGeom>
        </p:spPr>
      </p:pic>
      <p:sp>
        <p:nvSpPr>
          <p:cNvPr id="2" name="TextovéPole 1">
            <a:extLst>
              <a:ext uri="{FF2B5EF4-FFF2-40B4-BE49-F238E27FC236}">
                <a16:creationId xmlns:a16="http://schemas.microsoft.com/office/drawing/2014/main" id="{FDBAB986-D698-4E49-1A81-DB2852B304D2}"/>
              </a:ext>
            </a:extLst>
          </p:cNvPr>
          <p:cNvSpPr txBox="1"/>
          <p:nvPr/>
        </p:nvSpPr>
        <p:spPr>
          <a:xfrm>
            <a:off x="2014400" y="1480956"/>
            <a:ext cx="5302958" cy="646331"/>
          </a:xfrm>
          <a:prstGeom prst="rect">
            <a:avLst/>
          </a:prstGeom>
          <a:noFill/>
        </p:spPr>
        <p:txBody>
          <a:bodyPr wrap="square" rtlCol="0">
            <a:spAutoFit/>
          </a:bodyPr>
          <a:lstStyle/>
          <a:p>
            <a:r>
              <a:rPr lang="cs-CZ" dirty="0">
                <a:solidFill>
                  <a:schemeClr val="accent2">
                    <a:lumMod val="50000"/>
                  </a:schemeClr>
                </a:solidFill>
              </a:rPr>
              <a:t>POLIČKA NA ODKLÁDÁNÍ</a:t>
            </a:r>
          </a:p>
          <a:p>
            <a:r>
              <a:rPr lang="cs-CZ" dirty="0">
                <a:solidFill>
                  <a:schemeClr val="accent2">
                    <a:lumMod val="50000"/>
                  </a:schemeClr>
                </a:solidFill>
              </a:rPr>
              <a:t>POLOŽKA Č. 43012</a:t>
            </a:r>
          </a:p>
        </p:txBody>
      </p:sp>
      <p:sp>
        <p:nvSpPr>
          <p:cNvPr id="3" name="TextovéPole 2">
            <a:extLst>
              <a:ext uri="{FF2B5EF4-FFF2-40B4-BE49-F238E27FC236}">
                <a16:creationId xmlns:a16="http://schemas.microsoft.com/office/drawing/2014/main" id="{05DCE43A-E27F-4D1E-92A2-79B386FF98E7}"/>
              </a:ext>
            </a:extLst>
          </p:cNvPr>
          <p:cNvSpPr txBox="1"/>
          <p:nvPr/>
        </p:nvSpPr>
        <p:spPr>
          <a:xfrm>
            <a:off x="10050131" y="926958"/>
            <a:ext cx="4257904" cy="1107996"/>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bg1">
                    <a:lumMod val="50000"/>
                  </a:schemeClr>
                </a:solidFill>
              </a:rPr>
              <a:t>POPIS</a:t>
            </a:r>
          </a:p>
          <a:p>
            <a:r>
              <a:rPr lang="cs-CZ" sz="1100" dirty="0">
                <a:solidFill>
                  <a:schemeClr val="bg1">
                    <a:lumMod val="50000"/>
                  </a:schemeClr>
                </a:solidFill>
              </a:rPr>
              <a:t>ZÁVĚSNÁ POLICE 60X15X250CM CM S OTEVŘENÁ</a:t>
            </a:r>
          </a:p>
          <a:p>
            <a:r>
              <a:rPr lang="cs-CZ" sz="1100" dirty="0">
                <a:solidFill>
                  <a:schemeClr val="bg1">
                    <a:lumMod val="50000"/>
                  </a:schemeClr>
                </a:solidFill>
              </a:rPr>
              <a:t>VÝŠKA ZAVĚŠENÍ POLICOVÉ SKŘÍNĚ 130 CM N.Č.P. SPODNÍ  OKRAJ, </a:t>
            </a:r>
          </a:p>
          <a:p>
            <a:r>
              <a:rPr lang="cs-CZ" sz="1100" dirty="0">
                <a:solidFill>
                  <a:schemeClr val="bg1">
                    <a:lumMod val="50000"/>
                  </a:schemeClr>
                </a:solidFill>
              </a:rPr>
              <a:t>MATERIÁL LTD TL. 18MM, DEKOR PŘÍRODNÍ DUB POVRCH ST10, </a:t>
            </a:r>
          </a:p>
          <a:p>
            <a:r>
              <a:rPr lang="cs-CZ" sz="1100" dirty="0">
                <a:solidFill>
                  <a:schemeClr val="bg1">
                    <a:lumMod val="50000"/>
                  </a:schemeClr>
                </a:solidFill>
              </a:rPr>
              <a:t>HRANA NA ČELE ŠUPLÍKU ABS 2MM.</a:t>
            </a:r>
          </a:p>
        </p:txBody>
      </p:sp>
      <p:sp>
        <p:nvSpPr>
          <p:cNvPr id="4" name="TextovéPole 3">
            <a:extLst>
              <a:ext uri="{FF2B5EF4-FFF2-40B4-BE49-F238E27FC236}">
                <a16:creationId xmlns:a16="http://schemas.microsoft.com/office/drawing/2014/main" id="{57387037-957A-A384-170B-9AEF78C58AFD}"/>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cxnSp>
        <p:nvCxnSpPr>
          <p:cNvPr id="6" name="Přímá spojnice 5">
            <a:extLst>
              <a:ext uri="{FF2B5EF4-FFF2-40B4-BE49-F238E27FC236}">
                <a16:creationId xmlns:a16="http://schemas.microsoft.com/office/drawing/2014/main" id="{D919B53E-C7F0-60D2-9D25-3451845F1CC8}"/>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Přímá spojnice 6">
            <a:extLst>
              <a:ext uri="{FF2B5EF4-FFF2-40B4-BE49-F238E27FC236}">
                <a16:creationId xmlns:a16="http://schemas.microsoft.com/office/drawing/2014/main" id="{50729B64-DB3C-850F-8ED3-0CC13F7B568B}"/>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8" name="Přímá spojnice 7">
            <a:extLst>
              <a:ext uri="{FF2B5EF4-FFF2-40B4-BE49-F238E27FC236}">
                <a16:creationId xmlns:a16="http://schemas.microsoft.com/office/drawing/2014/main" id="{9658471E-19D1-0A29-4BF4-A012A5468CFF}"/>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9" name="TextovéPole 8">
            <a:extLst>
              <a:ext uri="{FF2B5EF4-FFF2-40B4-BE49-F238E27FC236}">
                <a16:creationId xmlns:a16="http://schemas.microsoft.com/office/drawing/2014/main" id="{517249F2-53D7-8DA3-B80E-9AE923A44406}"/>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0" name="Přímá spojnice 9">
            <a:extLst>
              <a:ext uri="{FF2B5EF4-FFF2-40B4-BE49-F238E27FC236}">
                <a16:creationId xmlns:a16="http://schemas.microsoft.com/office/drawing/2014/main" id="{D9594ED3-1800-E39B-7F09-59A17B3B0B7A}"/>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Přímá spojnice 10">
            <a:extLst>
              <a:ext uri="{FF2B5EF4-FFF2-40B4-BE49-F238E27FC236}">
                <a16:creationId xmlns:a16="http://schemas.microsoft.com/office/drawing/2014/main" id="{CFF2153E-FDDF-4813-EE4A-7DB939682E53}"/>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Přímá spojnice 11">
            <a:extLst>
              <a:ext uri="{FF2B5EF4-FFF2-40B4-BE49-F238E27FC236}">
                <a16:creationId xmlns:a16="http://schemas.microsoft.com/office/drawing/2014/main" id="{FAF1ACB1-AAB1-3D1B-5648-B6BE4A056DBE}"/>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3" name="TextovéPole 12">
            <a:extLst>
              <a:ext uri="{FF2B5EF4-FFF2-40B4-BE49-F238E27FC236}">
                <a16:creationId xmlns:a16="http://schemas.microsoft.com/office/drawing/2014/main" id="{6D5531BA-07B0-8E6B-7FAC-EB6E0323BE90}"/>
              </a:ext>
            </a:extLst>
          </p:cNvPr>
          <p:cNvSpPr txBox="1"/>
          <p:nvPr/>
        </p:nvSpPr>
        <p:spPr>
          <a:xfrm>
            <a:off x="10060102" y="8902957"/>
            <a:ext cx="4130040" cy="430887"/>
          </a:xfrm>
          <a:prstGeom prst="rect">
            <a:avLst/>
          </a:prstGeom>
          <a:noFill/>
        </p:spPr>
        <p:txBody>
          <a:bodyPr wrap="square" rtlCol="0">
            <a:spAutoFit/>
          </a:bodyPr>
          <a:lstStyle/>
          <a:p>
            <a:r>
              <a:rPr lang="cs-CZ" sz="1100" b="1" dirty="0"/>
              <a:t>POLICE, POLOŽKA Č. : 43012</a:t>
            </a:r>
          </a:p>
          <a:p>
            <a:endParaRPr lang="cs-CZ" sz="1100" b="1" dirty="0"/>
          </a:p>
        </p:txBody>
      </p:sp>
      <p:cxnSp>
        <p:nvCxnSpPr>
          <p:cNvPr id="14" name="Přímá spojnice 13">
            <a:extLst>
              <a:ext uri="{FF2B5EF4-FFF2-40B4-BE49-F238E27FC236}">
                <a16:creationId xmlns:a16="http://schemas.microsoft.com/office/drawing/2014/main" id="{B15475A4-A99E-3194-9CE4-1C2B998D3E93}"/>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5" name="TextovéPole 14">
            <a:extLst>
              <a:ext uri="{FF2B5EF4-FFF2-40B4-BE49-F238E27FC236}">
                <a16:creationId xmlns:a16="http://schemas.microsoft.com/office/drawing/2014/main" id="{14C52685-F829-9BB4-E60A-F92A6B6722E2}"/>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ULTRAZVUK, ELEKTRO, RÁZOVÁ VLNA 1.20</a:t>
            </a:r>
            <a:endParaRPr lang="cs-CZ" sz="1100" dirty="0">
              <a:solidFill>
                <a:srgbClr val="FF0000"/>
              </a:solidFill>
            </a:endParaRPr>
          </a:p>
        </p:txBody>
      </p:sp>
      <p:sp>
        <p:nvSpPr>
          <p:cNvPr id="16" name="TextovéPole 15">
            <a:extLst>
              <a:ext uri="{FF2B5EF4-FFF2-40B4-BE49-F238E27FC236}">
                <a16:creationId xmlns:a16="http://schemas.microsoft.com/office/drawing/2014/main" id="{6A200DAE-C470-BBD9-B203-DFB5482EBA83}"/>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34347541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CADB84B5-3CC3-1AAA-A09D-6B0C393A888A}"/>
              </a:ext>
            </a:extLst>
          </p:cNvPr>
          <p:cNvSpPr txBox="1"/>
          <p:nvPr/>
        </p:nvSpPr>
        <p:spPr>
          <a:xfrm>
            <a:off x="1731560" y="1037527"/>
            <a:ext cx="2975662" cy="646331"/>
          </a:xfrm>
          <a:prstGeom prst="rect">
            <a:avLst/>
          </a:prstGeom>
          <a:noFill/>
        </p:spPr>
        <p:txBody>
          <a:bodyPr wrap="square" rtlCol="0">
            <a:spAutoFit/>
          </a:bodyPr>
          <a:lstStyle/>
          <a:p>
            <a:r>
              <a:rPr lang="cs-CZ" dirty="0">
                <a:solidFill>
                  <a:schemeClr val="accent2">
                    <a:lumMod val="50000"/>
                  </a:schemeClr>
                </a:solidFill>
              </a:rPr>
              <a:t>STOLOVÁ ZÁSTĚNA</a:t>
            </a:r>
          </a:p>
          <a:p>
            <a:r>
              <a:rPr lang="cs-CZ" dirty="0">
                <a:solidFill>
                  <a:schemeClr val="accent2">
                    <a:lumMod val="50000"/>
                  </a:schemeClr>
                </a:solidFill>
              </a:rPr>
              <a:t>POLOŽKA Č. 44001</a:t>
            </a:r>
          </a:p>
        </p:txBody>
      </p:sp>
      <p:sp>
        <p:nvSpPr>
          <p:cNvPr id="39" name="TextovéPole 38">
            <a:extLst>
              <a:ext uri="{FF2B5EF4-FFF2-40B4-BE49-F238E27FC236}">
                <a16:creationId xmlns:a16="http://schemas.microsoft.com/office/drawing/2014/main" id="{7D9C9F90-62B1-7470-B583-D8B8E9AC265D}"/>
              </a:ext>
            </a:extLst>
          </p:cNvPr>
          <p:cNvSpPr txBox="1"/>
          <p:nvPr/>
        </p:nvSpPr>
        <p:spPr>
          <a:xfrm>
            <a:off x="10050131" y="926958"/>
            <a:ext cx="4257904" cy="1107996"/>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pPr algn="l"/>
            <a:r>
              <a:rPr lang="cs-CZ" sz="1100" dirty="0">
                <a:solidFill>
                  <a:srgbClr val="67696C"/>
                </a:solidFill>
              </a:rPr>
              <a:t>STOLOVÁ ZÁSTĚNA, 45X25CM, TL.6MM</a:t>
            </a:r>
          </a:p>
          <a:p>
            <a:r>
              <a:rPr lang="cs-CZ" sz="1100" dirty="0">
                <a:solidFill>
                  <a:schemeClr val="tx1">
                    <a:lumMod val="50000"/>
                    <a:lumOff val="50000"/>
                  </a:schemeClr>
                </a:solidFill>
              </a:rPr>
              <a:t>MATERIÁL PLEXISKLO HNĚDÉ SATINOVANÉ TL. 6MM, VČETNĚ UCHYCENÍ DO STOLOVÉ DESKY</a:t>
            </a:r>
          </a:p>
          <a:p>
            <a:endParaRPr lang="cs-CZ" sz="1100" dirty="0">
              <a:solidFill>
                <a:schemeClr val="tx1">
                  <a:lumMod val="50000"/>
                  <a:lumOff val="50000"/>
                </a:schemeClr>
              </a:solidFill>
            </a:endParaRPr>
          </a:p>
          <a:p>
            <a:endParaRPr lang="cs-CZ" sz="1100" dirty="0">
              <a:solidFill>
                <a:schemeClr val="tx1">
                  <a:lumMod val="50000"/>
                  <a:lumOff val="50000"/>
                </a:schemeClr>
              </a:solidFill>
            </a:endParaRPr>
          </a:p>
        </p:txBody>
      </p:sp>
      <p:sp>
        <p:nvSpPr>
          <p:cNvPr id="40" name="TextovéPole 39">
            <a:extLst>
              <a:ext uri="{FF2B5EF4-FFF2-40B4-BE49-F238E27FC236}">
                <a16:creationId xmlns:a16="http://schemas.microsoft.com/office/drawing/2014/main" id="{2F79D653-509C-54DC-D266-E979EC1A652C}"/>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sp>
        <p:nvSpPr>
          <p:cNvPr id="2" name="TextovéPole 1">
            <a:extLst>
              <a:ext uri="{FF2B5EF4-FFF2-40B4-BE49-F238E27FC236}">
                <a16:creationId xmlns:a16="http://schemas.microsoft.com/office/drawing/2014/main" id="{3D3133B6-A3CB-0132-AF3C-F2CC27CC446D}"/>
              </a:ext>
            </a:extLst>
          </p:cNvPr>
          <p:cNvSpPr txBox="1"/>
          <p:nvPr/>
        </p:nvSpPr>
        <p:spPr>
          <a:xfrm>
            <a:off x="1640068" y="7918395"/>
            <a:ext cx="4219155" cy="352597"/>
          </a:xfrm>
          <a:prstGeom prst="rect">
            <a:avLst/>
          </a:prstGeom>
          <a:noFill/>
        </p:spPr>
        <p:txBody>
          <a:bodyPr wrap="square" rtlCol="0">
            <a:spAutoFit/>
          </a:bodyPr>
          <a:lstStyle/>
          <a:p>
            <a:pPr>
              <a:lnSpc>
                <a:spcPts val="2300"/>
              </a:lnSpc>
            </a:pPr>
            <a:r>
              <a:rPr lang="cs-CZ" sz="1100" dirty="0"/>
              <a:t>UMÍSTĚNÍ: RECEPCE 1.31</a:t>
            </a:r>
          </a:p>
        </p:txBody>
      </p:sp>
      <p:pic>
        <p:nvPicPr>
          <p:cNvPr id="9" name="Grafický objekt 8">
            <a:extLst>
              <a:ext uri="{FF2B5EF4-FFF2-40B4-BE49-F238E27FC236}">
                <a16:creationId xmlns:a16="http://schemas.microsoft.com/office/drawing/2014/main" id="{CDE01359-16DD-5A10-EF18-CC168D7C6E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39975" y="0"/>
            <a:ext cx="10439400" cy="10439400"/>
          </a:xfrm>
          <a:prstGeom prst="rect">
            <a:avLst/>
          </a:prstGeom>
        </p:spPr>
      </p:pic>
      <p:pic>
        <p:nvPicPr>
          <p:cNvPr id="12" name="Obrázek 11" descr="Obsah obrázku skica, kresba, rukopis, umění&#10;&#10;Popis byl vytvořen automaticky">
            <a:extLst>
              <a:ext uri="{FF2B5EF4-FFF2-40B4-BE49-F238E27FC236}">
                <a16:creationId xmlns:a16="http://schemas.microsoft.com/office/drawing/2014/main" id="{3A6D340F-F51A-4376-97B1-C569E8FCEB7B}"/>
              </a:ext>
            </a:extLst>
          </p:cNvPr>
          <p:cNvPicPr>
            <a:picLocks noChangeAspect="1"/>
          </p:cNvPicPr>
          <p:nvPr/>
        </p:nvPicPr>
        <p:blipFill rotWithShape="1">
          <a:blip r:embed="rId5">
            <a:extLst>
              <a:ext uri="{28A0092B-C50C-407E-A947-70E740481C1C}">
                <a14:useLocalDpi xmlns:a14="http://schemas.microsoft.com/office/drawing/2010/main" val="0"/>
              </a:ext>
            </a:extLst>
          </a:blip>
          <a:srcRect l="10473" t="23311" r="40565" b="13822"/>
          <a:stretch/>
        </p:blipFill>
        <p:spPr>
          <a:xfrm>
            <a:off x="1154378" y="2444385"/>
            <a:ext cx="6341808" cy="5759396"/>
          </a:xfrm>
          <a:prstGeom prst="rect">
            <a:avLst/>
          </a:prstGeom>
        </p:spPr>
      </p:pic>
      <p:pic>
        <p:nvPicPr>
          <p:cNvPr id="13" name="Obrázek 12" descr="Obsah obrázku skica, kresba, rukopis, umění&#10;&#10;Popis byl vytvořen automaticky">
            <a:extLst>
              <a:ext uri="{FF2B5EF4-FFF2-40B4-BE49-F238E27FC236}">
                <a16:creationId xmlns:a16="http://schemas.microsoft.com/office/drawing/2014/main" id="{21DFBA3F-B4B4-97EE-E295-191799F474C4}"/>
              </a:ext>
            </a:extLst>
          </p:cNvPr>
          <p:cNvPicPr>
            <a:picLocks noChangeAspect="1"/>
          </p:cNvPicPr>
          <p:nvPr/>
        </p:nvPicPr>
        <p:blipFill rotWithShape="1">
          <a:blip r:embed="rId5">
            <a:extLst>
              <a:ext uri="{28A0092B-C50C-407E-A947-70E740481C1C}">
                <a14:useLocalDpi xmlns:a14="http://schemas.microsoft.com/office/drawing/2010/main" val="0"/>
              </a:ext>
            </a:extLst>
          </a:blip>
          <a:srcRect l="57887" t="36156" r="17859" b="40017"/>
          <a:stretch/>
        </p:blipFill>
        <p:spPr>
          <a:xfrm>
            <a:off x="10583196" y="2644641"/>
            <a:ext cx="3141408" cy="2182762"/>
          </a:xfrm>
          <a:prstGeom prst="rect">
            <a:avLst/>
          </a:prstGeom>
        </p:spPr>
      </p:pic>
      <p:cxnSp>
        <p:nvCxnSpPr>
          <p:cNvPr id="7" name="Přímá spojnice 6">
            <a:extLst>
              <a:ext uri="{FF2B5EF4-FFF2-40B4-BE49-F238E27FC236}">
                <a16:creationId xmlns:a16="http://schemas.microsoft.com/office/drawing/2014/main" id="{B4CC3290-28E1-977C-C770-14F7107DCD3C}"/>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8" name="Přímá spojnice 7">
            <a:extLst>
              <a:ext uri="{FF2B5EF4-FFF2-40B4-BE49-F238E27FC236}">
                <a16:creationId xmlns:a16="http://schemas.microsoft.com/office/drawing/2014/main" id="{DDA9F172-B27B-EE62-A401-17825D72F798}"/>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Přímá spojnice 9">
            <a:extLst>
              <a:ext uri="{FF2B5EF4-FFF2-40B4-BE49-F238E27FC236}">
                <a16:creationId xmlns:a16="http://schemas.microsoft.com/office/drawing/2014/main" id="{0CEADBA0-411D-CF02-EB10-0AC300546023}"/>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1" name="TextovéPole 10">
            <a:extLst>
              <a:ext uri="{FF2B5EF4-FFF2-40B4-BE49-F238E27FC236}">
                <a16:creationId xmlns:a16="http://schemas.microsoft.com/office/drawing/2014/main" id="{4D66A770-370A-F55F-E975-6DA9F50B29DE}"/>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4" name="Přímá spojnice 13">
            <a:extLst>
              <a:ext uri="{FF2B5EF4-FFF2-40B4-BE49-F238E27FC236}">
                <a16:creationId xmlns:a16="http://schemas.microsoft.com/office/drawing/2014/main" id="{4ABC9D5F-FC82-7A24-F4E8-4E2C2A3BE333}"/>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1F171F48-68F0-BB74-D225-2C561D05FD9B}"/>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D9152CFA-48C1-B125-09D0-7349B74A3E82}"/>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7" name="TextovéPole 16">
            <a:extLst>
              <a:ext uri="{FF2B5EF4-FFF2-40B4-BE49-F238E27FC236}">
                <a16:creationId xmlns:a16="http://schemas.microsoft.com/office/drawing/2014/main" id="{3E3DBBE3-6AD0-F26F-EE00-507877AC4941}"/>
              </a:ext>
            </a:extLst>
          </p:cNvPr>
          <p:cNvSpPr txBox="1"/>
          <p:nvPr/>
        </p:nvSpPr>
        <p:spPr>
          <a:xfrm>
            <a:off x="10060102" y="8857661"/>
            <a:ext cx="4130040" cy="430887"/>
          </a:xfrm>
          <a:prstGeom prst="rect">
            <a:avLst/>
          </a:prstGeom>
          <a:noFill/>
        </p:spPr>
        <p:txBody>
          <a:bodyPr wrap="square" rtlCol="0">
            <a:spAutoFit/>
          </a:bodyPr>
          <a:lstStyle/>
          <a:p>
            <a:r>
              <a:rPr lang="cs-CZ" sz="1100" b="1" dirty="0"/>
              <a:t>OTEVŘENÁ POLICOVÁ SKŘÍŇ 9, POLOŽKA Č. : 44001</a:t>
            </a:r>
          </a:p>
          <a:p>
            <a:endParaRPr lang="cs-CZ" sz="1100" b="1" dirty="0"/>
          </a:p>
        </p:txBody>
      </p:sp>
      <p:cxnSp>
        <p:nvCxnSpPr>
          <p:cNvPr id="18" name="Přímá spojnice 17">
            <a:extLst>
              <a:ext uri="{FF2B5EF4-FFF2-40B4-BE49-F238E27FC236}">
                <a16:creationId xmlns:a16="http://schemas.microsoft.com/office/drawing/2014/main" id="{4C56F89A-69C4-C6DE-4526-1E801AD857BC}"/>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0" name="TextovéPole 19">
            <a:extLst>
              <a:ext uri="{FF2B5EF4-FFF2-40B4-BE49-F238E27FC236}">
                <a16:creationId xmlns:a16="http://schemas.microsoft.com/office/drawing/2014/main" id="{D92B89BC-56AA-93EC-4C2B-1D0E91EA61EC}"/>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RECEPCE 1.31</a:t>
            </a:r>
            <a:endParaRPr lang="cs-CZ" sz="1100" dirty="0">
              <a:solidFill>
                <a:srgbClr val="FF0000"/>
              </a:solidFill>
            </a:endParaRPr>
          </a:p>
        </p:txBody>
      </p:sp>
      <p:sp>
        <p:nvSpPr>
          <p:cNvPr id="21" name="TextovéPole 20">
            <a:extLst>
              <a:ext uri="{FF2B5EF4-FFF2-40B4-BE49-F238E27FC236}">
                <a16:creationId xmlns:a16="http://schemas.microsoft.com/office/drawing/2014/main" id="{EE8FE520-9688-1489-F983-880AB6EB2956}"/>
              </a:ext>
            </a:extLst>
          </p:cNvPr>
          <p:cNvSpPr txBox="1"/>
          <p:nvPr/>
        </p:nvSpPr>
        <p:spPr>
          <a:xfrm>
            <a:off x="11107243" y="8254948"/>
            <a:ext cx="3449781" cy="430887"/>
          </a:xfrm>
          <a:prstGeom prst="rect">
            <a:avLst/>
          </a:prstGeom>
          <a:noFill/>
        </p:spPr>
        <p:txBody>
          <a:bodyPr wrap="square" rtlCol="0">
            <a:spAutoFit/>
          </a:bodyPr>
          <a:lstStyle/>
          <a:p>
            <a:r>
              <a:rPr lang="cs-CZ" sz="1100" dirty="0">
                <a:solidFill>
                  <a:schemeClr val="accent2">
                    <a:lumMod val="75000"/>
                  </a:schemeClr>
                </a:solidFill>
              </a:rPr>
              <a:t>Centrum rehabilitační péče nemocnice Semily</a:t>
            </a:r>
          </a:p>
          <a:p>
            <a:r>
              <a:rPr lang="cs-CZ" sz="1100" dirty="0">
                <a:solidFill>
                  <a:schemeClr val="accent2">
                    <a:lumMod val="75000"/>
                  </a:schemeClr>
                </a:solidFill>
              </a:rPr>
              <a:t>MMN, a.s. - Nemocnice Semily </a:t>
            </a:r>
          </a:p>
        </p:txBody>
      </p:sp>
    </p:spTree>
    <p:extLst>
      <p:ext uri="{BB962C8B-B14F-4D97-AF65-F5344CB8AC3E}">
        <p14:creationId xmlns:p14="http://schemas.microsoft.com/office/powerpoint/2010/main" val="2294727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CADB84B5-3CC3-1AAA-A09D-6B0C393A888A}"/>
              </a:ext>
            </a:extLst>
          </p:cNvPr>
          <p:cNvSpPr txBox="1"/>
          <p:nvPr/>
        </p:nvSpPr>
        <p:spPr>
          <a:xfrm>
            <a:off x="2276016" y="1556458"/>
            <a:ext cx="4750425" cy="646331"/>
          </a:xfrm>
          <a:prstGeom prst="rect">
            <a:avLst/>
          </a:prstGeom>
          <a:noFill/>
        </p:spPr>
        <p:txBody>
          <a:bodyPr wrap="square" rtlCol="0">
            <a:spAutoFit/>
          </a:bodyPr>
          <a:lstStyle/>
          <a:p>
            <a:r>
              <a:rPr lang="cs-CZ" dirty="0">
                <a:solidFill>
                  <a:schemeClr val="accent2">
                    <a:lumMod val="50000"/>
                  </a:schemeClr>
                </a:solidFill>
              </a:rPr>
              <a:t>PROSKLENÁ SESTAVA - STĚNA DO RECEPCE</a:t>
            </a:r>
          </a:p>
          <a:p>
            <a:r>
              <a:rPr lang="cs-CZ" dirty="0">
                <a:solidFill>
                  <a:schemeClr val="accent2">
                    <a:lumMod val="50000"/>
                  </a:schemeClr>
                </a:solidFill>
              </a:rPr>
              <a:t>POLOŽKA Č. 44002 Z</a:t>
            </a:r>
          </a:p>
        </p:txBody>
      </p:sp>
      <p:sp>
        <p:nvSpPr>
          <p:cNvPr id="39" name="TextovéPole 38">
            <a:extLst>
              <a:ext uri="{FF2B5EF4-FFF2-40B4-BE49-F238E27FC236}">
                <a16:creationId xmlns:a16="http://schemas.microsoft.com/office/drawing/2014/main" id="{7D9C9F90-62B1-7470-B583-D8B8E9AC265D}"/>
              </a:ext>
            </a:extLst>
          </p:cNvPr>
          <p:cNvSpPr txBox="1"/>
          <p:nvPr/>
        </p:nvSpPr>
        <p:spPr>
          <a:xfrm>
            <a:off x="9867672" y="1048627"/>
            <a:ext cx="4257904" cy="830997"/>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dirty="0">
                <a:solidFill>
                  <a:schemeClr val="tx1">
                    <a:lumMod val="50000"/>
                    <a:lumOff val="50000"/>
                  </a:schemeClr>
                </a:solidFill>
              </a:rPr>
              <a:t>POPIS, DŘEVĚNÝ RÁM, </a:t>
            </a:r>
          </a:p>
          <a:p>
            <a:pPr algn="l"/>
            <a:r>
              <a:rPr lang="cs-CZ" sz="1200" dirty="0">
                <a:solidFill>
                  <a:srgbClr val="67696C"/>
                </a:solidFill>
              </a:rPr>
              <a:t>OKNO SKLENĚNÉ S MEZEROU – RÁM DEKOR DUB</a:t>
            </a:r>
            <a:endParaRPr lang="cs-CZ" dirty="0">
              <a:solidFill>
                <a:schemeClr val="tx1">
                  <a:lumMod val="50000"/>
                  <a:lumOff val="50000"/>
                </a:schemeClr>
              </a:solidFill>
            </a:endParaRPr>
          </a:p>
          <a:p>
            <a:endParaRPr lang="cs-CZ" dirty="0">
              <a:solidFill>
                <a:schemeClr val="tx1">
                  <a:lumMod val="50000"/>
                  <a:lumOff val="50000"/>
                </a:schemeClr>
              </a:solidFill>
            </a:endParaRPr>
          </a:p>
          <a:p>
            <a:endParaRPr lang="cs-CZ" dirty="0">
              <a:solidFill>
                <a:schemeClr val="tx1">
                  <a:lumMod val="50000"/>
                  <a:lumOff val="50000"/>
                </a:schemeClr>
              </a:solidFill>
            </a:endParaRPr>
          </a:p>
        </p:txBody>
      </p:sp>
      <p:pic>
        <p:nvPicPr>
          <p:cNvPr id="9" name="Grafický objekt 8">
            <a:extLst>
              <a:ext uri="{FF2B5EF4-FFF2-40B4-BE49-F238E27FC236}">
                <a16:creationId xmlns:a16="http://schemas.microsoft.com/office/drawing/2014/main" id="{CDE01359-16DD-5A10-EF18-CC168D7C6E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39975" y="0"/>
            <a:ext cx="10439400" cy="10439400"/>
          </a:xfrm>
          <a:prstGeom prst="rect">
            <a:avLst/>
          </a:prstGeom>
        </p:spPr>
      </p:pic>
      <p:pic>
        <p:nvPicPr>
          <p:cNvPr id="7" name="Obrázek 6" descr="Obsah obrázku skica, diagram, kresba, Technický výkres&#10;&#10;Popis byl vytvořen automaticky">
            <a:extLst>
              <a:ext uri="{FF2B5EF4-FFF2-40B4-BE49-F238E27FC236}">
                <a16:creationId xmlns:a16="http://schemas.microsoft.com/office/drawing/2014/main" id="{C1CBBABC-EF1C-B561-E5F9-6E50BD51ADD5}"/>
              </a:ext>
            </a:extLst>
          </p:cNvPr>
          <p:cNvPicPr>
            <a:picLocks noChangeAspect="1"/>
          </p:cNvPicPr>
          <p:nvPr/>
        </p:nvPicPr>
        <p:blipFill rotWithShape="1">
          <a:blip r:embed="rId5">
            <a:extLst>
              <a:ext uri="{28A0092B-C50C-407E-A947-70E740481C1C}">
                <a14:useLocalDpi xmlns:a14="http://schemas.microsoft.com/office/drawing/2010/main" val="0"/>
              </a:ext>
            </a:extLst>
          </a:blip>
          <a:srcRect l="34797" t="16840" r="40944" b="37591"/>
          <a:stretch/>
        </p:blipFill>
        <p:spPr>
          <a:xfrm>
            <a:off x="1686855" y="2110456"/>
            <a:ext cx="3580713" cy="4757146"/>
          </a:xfrm>
          <a:prstGeom prst="rect">
            <a:avLst/>
          </a:prstGeom>
        </p:spPr>
      </p:pic>
      <p:pic>
        <p:nvPicPr>
          <p:cNvPr id="8" name="Obrázek 7" descr="Obsah obrázku skica, diagram, kresba, Technický výkres&#10;&#10;Popis byl vytvořen automaticky">
            <a:extLst>
              <a:ext uri="{FF2B5EF4-FFF2-40B4-BE49-F238E27FC236}">
                <a16:creationId xmlns:a16="http://schemas.microsoft.com/office/drawing/2014/main" id="{BB253AF9-B9C7-EE69-349E-9BE5FCE2E7C1}"/>
              </a:ext>
            </a:extLst>
          </p:cNvPr>
          <p:cNvPicPr>
            <a:picLocks noChangeAspect="1"/>
          </p:cNvPicPr>
          <p:nvPr/>
        </p:nvPicPr>
        <p:blipFill rotWithShape="1">
          <a:blip r:embed="rId5">
            <a:extLst>
              <a:ext uri="{28A0092B-C50C-407E-A947-70E740481C1C}">
                <a14:useLocalDpi xmlns:a14="http://schemas.microsoft.com/office/drawing/2010/main" val="0"/>
              </a:ext>
            </a:extLst>
          </a:blip>
          <a:srcRect l="2675" t="36330" r="73066" b="27965"/>
          <a:stretch/>
        </p:blipFill>
        <p:spPr>
          <a:xfrm>
            <a:off x="10040620" y="1922992"/>
            <a:ext cx="3580713" cy="3727288"/>
          </a:xfrm>
          <a:prstGeom prst="rect">
            <a:avLst/>
          </a:prstGeom>
        </p:spPr>
      </p:pic>
      <p:sp>
        <p:nvSpPr>
          <p:cNvPr id="10" name="TextovéPole 9">
            <a:extLst>
              <a:ext uri="{FF2B5EF4-FFF2-40B4-BE49-F238E27FC236}">
                <a16:creationId xmlns:a16="http://schemas.microsoft.com/office/drawing/2014/main" id="{CA8B6086-52A5-83B6-B546-F04C1F6589E9}"/>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cxnSp>
        <p:nvCxnSpPr>
          <p:cNvPr id="11" name="Přímá spojnice 10">
            <a:extLst>
              <a:ext uri="{FF2B5EF4-FFF2-40B4-BE49-F238E27FC236}">
                <a16:creationId xmlns:a16="http://schemas.microsoft.com/office/drawing/2014/main" id="{3A41BF74-5F49-1486-24BB-DB7CF65DA1E4}"/>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Přímá spojnice 11">
            <a:extLst>
              <a:ext uri="{FF2B5EF4-FFF2-40B4-BE49-F238E27FC236}">
                <a16:creationId xmlns:a16="http://schemas.microsoft.com/office/drawing/2014/main" id="{B980DD68-12CC-C8C6-9C39-75294EA7A5CE}"/>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Přímá spojnice 12">
            <a:extLst>
              <a:ext uri="{FF2B5EF4-FFF2-40B4-BE49-F238E27FC236}">
                <a16:creationId xmlns:a16="http://schemas.microsoft.com/office/drawing/2014/main" id="{717D96C0-6594-9836-0294-DFC8EBF7B99A}"/>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4" name="TextovéPole 13">
            <a:extLst>
              <a:ext uri="{FF2B5EF4-FFF2-40B4-BE49-F238E27FC236}">
                <a16:creationId xmlns:a16="http://schemas.microsoft.com/office/drawing/2014/main" id="{8DA0E686-174D-ED0A-E6AA-16CCAC14F7BB}"/>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5" name="Přímá spojnice 14">
            <a:extLst>
              <a:ext uri="{FF2B5EF4-FFF2-40B4-BE49-F238E27FC236}">
                <a16:creationId xmlns:a16="http://schemas.microsoft.com/office/drawing/2014/main" id="{B50F86F2-E493-BC6F-E75F-D25A40B63906}"/>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134DA198-9429-2931-6FA8-FCDD170C2E4E}"/>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7E12B9DF-7C36-3D89-DBFA-E9EDF2331065}"/>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6F263598-0A95-6FDA-F191-CA46BC8F7C3A}"/>
              </a:ext>
            </a:extLst>
          </p:cNvPr>
          <p:cNvSpPr txBox="1"/>
          <p:nvPr/>
        </p:nvSpPr>
        <p:spPr>
          <a:xfrm>
            <a:off x="10060102" y="8857661"/>
            <a:ext cx="4130040" cy="430887"/>
          </a:xfrm>
          <a:prstGeom prst="rect">
            <a:avLst/>
          </a:prstGeom>
          <a:noFill/>
        </p:spPr>
        <p:txBody>
          <a:bodyPr wrap="square" rtlCol="0">
            <a:spAutoFit/>
          </a:bodyPr>
          <a:lstStyle/>
          <a:p>
            <a:r>
              <a:rPr lang="cs-CZ" sz="1100" b="1" dirty="0"/>
              <a:t>DVEŘE A OKNO DO RECEPCE, POLOŽKA Č. : 44002 Z</a:t>
            </a:r>
          </a:p>
          <a:p>
            <a:endParaRPr lang="cs-CZ" sz="1100" b="1" dirty="0"/>
          </a:p>
        </p:txBody>
      </p:sp>
      <p:cxnSp>
        <p:nvCxnSpPr>
          <p:cNvPr id="20" name="Přímá spojnice 19">
            <a:extLst>
              <a:ext uri="{FF2B5EF4-FFF2-40B4-BE49-F238E27FC236}">
                <a16:creationId xmlns:a16="http://schemas.microsoft.com/office/drawing/2014/main" id="{C24C440D-9396-F411-32A5-3C5043F0CDF0}"/>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1" name="TextovéPole 20">
            <a:extLst>
              <a:ext uri="{FF2B5EF4-FFF2-40B4-BE49-F238E27FC236}">
                <a16:creationId xmlns:a16="http://schemas.microsoft.com/office/drawing/2014/main" id="{9A215CB3-FC35-D41A-4844-53CC0797C7ED}"/>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RECEPCE 1.31</a:t>
            </a:r>
            <a:endParaRPr lang="cs-CZ" sz="1100" dirty="0">
              <a:solidFill>
                <a:srgbClr val="FF0000"/>
              </a:solidFill>
            </a:endParaRPr>
          </a:p>
        </p:txBody>
      </p:sp>
      <p:sp>
        <p:nvSpPr>
          <p:cNvPr id="22" name="TextovéPole 21">
            <a:extLst>
              <a:ext uri="{FF2B5EF4-FFF2-40B4-BE49-F238E27FC236}">
                <a16:creationId xmlns:a16="http://schemas.microsoft.com/office/drawing/2014/main" id="{3185587C-4F19-720D-E152-EE78300A4316}"/>
              </a:ext>
            </a:extLst>
          </p:cNvPr>
          <p:cNvSpPr txBox="1"/>
          <p:nvPr/>
        </p:nvSpPr>
        <p:spPr>
          <a:xfrm>
            <a:off x="11107243" y="8254948"/>
            <a:ext cx="3449781" cy="430887"/>
          </a:xfrm>
          <a:prstGeom prst="rect">
            <a:avLst/>
          </a:prstGeom>
          <a:noFill/>
        </p:spPr>
        <p:txBody>
          <a:bodyPr wrap="square" rtlCol="0">
            <a:spAutoFit/>
          </a:bodyPr>
          <a:lstStyle/>
          <a:p>
            <a:r>
              <a:rPr lang="cs-CZ" sz="1100" dirty="0">
                <a:solidFill>
                  <a:schemeClr val="accent2">
                    <a:lumMod val="75000"/>
                  </a:schemeClr>
                </a:solidFill>
              </a:rPr>
              <a:t>Centrum rehabilitační péče nemocnice Semily</a:t>
            </a:r>
          </a:p>
          <a:p>
            <a:r>
              <a:rPr lang="cs-CZ" sz="1100" dirty="0">
                <a:solidFill>
                  <a:schemeClr val="accent2">
                    <a:lumMod val="75000"/>
                  </a:schemeClr>
                </a:solidFill>
              </a:rPr>
              <a:t>MMN, a.s. - Nemocnice Semily </a:t>
            </a:r>
          </a:p>
        </p:txBody>
      </p:sp>
      <p:pic>
        <p:nvPicPr>
          <p:cNvPr id="23" name="Obrázek 22" descr="Obsah obrázku skica, diagram, kresba, Technický výkres&#10;&#10;Popis byl vytvořen automaticky">
            <a:extLst>
              <a:ext uri="{FF2B5EF4-FFF2-40B4-BE49-F238E27FC236}">
                <a16:creationId xmlns:a16="http://schemas.microsoft.com/office/drawing/2014/main" id="{D07258A3-02FD-BAE6-08A4-6D0E3450F389}"/>
              </a:ext>
            </a:extLst>
          </p:cNvPr>
          <p:cNvPicPr>
            <a:picLocks noChangeAspect="1"/>
          </p:cNvPicPr>
          <p:nvPr/>
        </p:nvPicPr>
        <p:blipFill rotWithShape="1">
          <a:blip r:embed="rId5">
            <a:extLst>
              <a:ext uri="{28A0092B-C50C-407E-A947-70E740481C1C}">
                <a14:useLocalDpi xmlns:a14="http://schemas.microsoft.com/office/drawing/2010/main" val="0"/>
              </a:ext>
            </a:extLst>
          </a:blip>
          <a:srcRect l="63210" t="18565" r="10620" b="19729"/>
          <a:stretch/>
        </p:blipFill>
        <p:spPr>
          <a:xfrm>
            <a:off x="5320084" y="2244218"/>
            <a:ext cx="3862705" cy="6441617"/>
          </a:xfrm>
          <a:prstGeom prst="rect">
            <a:avLst/>
          </a:prstGeom>
        </p:spPr>
      </p:pic>
    </p:spTree>
    <p:extLst>
      <p:ext uri="{BB962C8B-B14F-4D97-AF65-F5344CB8AC3E}">
        <p14:creationId xmlns:p14="http://schemas.microsoft.com/office/powerpoint/2010/main" val="7833029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CADB84B5-3CC3-1AAA-A09D-6B0C393A888A}"/>
              </a:ext>
            </a:extLst>
          </p:cNvPr>
          <p:cNvSpPr txBox="1"/>
          <p:nvPr/>
        </p:nvSpPr>
        <p:spPr>
          <a:xfrm>
            <a:off x="2999220" y="1003472"/>
            <a:ext cx="2975662" cy="646331"/>
          </a:xfrm>
          <a:prstGeom prst="rect">
            <a:avLst/>
          </a:prstGeom>
          <a:noFill/>
        </p:spPr>
        <p:txBody>
          <a:bodyPr wrap="square" rtlCol="0">
            <a:spAutoFit/>
          </a:bodyPr>
          <a:lstStyle/>
          <a:p>
            <a:r>
              <a:rPr lang="cs-CZ" dirty="0">
                <a:solidFill>
                  <a:schemeClr val="accent2">
                    <a:lumMod val="50000"/>
                  </a:schemeClr>
                </a:solidFill>
              </a:rPr>
              <a:t>ŽEBŘINY</a:t>
            </a:r>
          </a:p>
          <a:p>
            <a:r>
              <a:rPr lang="cs-CZ" dirty="0">
                <a:solidFill>
                  <a:schemeClr val="accent2">
                    <a:lumMod val="50000"/>
                  </a:schemeClr>
                </a:solidFill>
              </a:rPr>
              <a:t>POLOŽKA Č. 44003</a:t>
            </a:r>
          </a:p>
        </p:txBody>
      </p:sp>
      <p:sp>
        <p:nvSpPr>
          <p:cNvPr id="39" name="TextovéPole 38">
            <a:extLst>
              <a:ext uri="{FF2B5EF4-FFF2-40B4-BE49-F238E27FC236}">
                <a16:creationId xmlns:a16="http://schemas.microsoft.com/office/drawing/2014/main" id="{7D9C9F90-62B1-7470-B583-D8B8E9AC265D}"/>
              </a:ext>
            </a:extLst>
          </p:cNvPr>
          <p:cNvSpPr txBox="1"/>
          <p:nvPr/>
        </p:nvSpPr>
        <p:spPr>
          <a:xfrm>
            <a:off x="10050131" y="926958"/>
            <a:ext cx="4257904" cy="1477328"/>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pPr algn="l"/>
            <a:r>
              <a:rPr lang="cs-CZ" sz="1100" dirty="0">
                <a:solidFill>
                  <a:srgbClr val="67696C"/>
                </a:solidFill>
              </a:rPr>
              <a:t>ŽEBŘINY 80X220 CM, CCA 14 CM MEZI ŽEBŘINAMI , KULATÝ ÚCHOP</a:t>
            </a:r>
          </a:p>
          <a:p>
            <a:pPr algn="l"/>
            <a:r>
              <a:rPr lang="cs-CZ" sz="1100" dirty="0"/>
              <a:t>BOČNICE SMRKOVÁ SPÁROVKA, POVRCH OPATŘEN BEZBARVÝM NITROLAKEM SE ZVÝŠENOU ODOLNOSTÍ PROTI VLHKOSTI A POTU</a:t>
            </a:r>
          </a:p>
          <a:p>
            <a:pPr algn="l"/>
            <a:r>
              <a:rPr lang="cs-CZ" sz="1100" dirty="0">
                <a:solidFill>
                  <a:srgbClr val="67696C"/>
                </a:solidFill>
              </a:rPr>
              <a:t>NOSNOST MIN 150KG, KOTVENO NA MIN 3 MÍSTECH  </a:t>
            </a:r>
            <a:endParaRPr lang="cs-CZ" sz="1100" dirty="0">
              <a:solidFill>
                <a:schemeClr val="tx1">
                  <a:lumMod val="50000"/>
                  <a:lumOff val="50000"/>
                </a:schemeClr>
              </a:solidFill>
            </a:endParaRPr>
          </a:p>
          <a:p>
            <a:endParaRPr lang="cs-CZ" dirty="0">
              <a:solidFill>
                <a:schemeClr val="tx1">
                  <a:lumMod val="50000"/>
                  <a:lumOff val="50000"/>
                </a:schemeClr>
              </a:solidFill>
            </a:endParaRPr>
          </a:p>
          <a:p>
            <a:endParaRPr lang="cs-CZ" dirty="0">
              <a:solidFill>
                <a:schemeClr val="tx1">
                  <a:lumMod val="50000"/>
                  <a:lumOff val="50000"/>
                </a:schemeClr>
              </a:solidFill>
            </a:endParaRPr>
          </a:p>
        </p:txBody>
      </p:sp>
      <p:sp>
        <p:nvSpPr>
          <p:cNvPr id="40" name="TextovéPole 39">
            <a:extLst>
              <a:ext uri="{FF2B5EF4-FFF2-40B4-BE49-F238E27FC236}">
                <a16:creationId xmlns:a16="http://schemas.microsoft.com/office/drawing/2014/main" id="{2F79D653-509C-54DC-D266-E979EC1A652C}"/>
              </a:ext>
            </a:extLst>
          </p:cNvPr>
          <p:cNvSpPr txBox="1"/>
          <p:nvPr/>
        </p:nvSpPr>
        <p:spPr>
          <a:xfrm>
            <a:off x="10040620" y="58568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9" name="Grafický objekt 8">
            <a:extLst>
              <a:ext uri="{FF2B5EF4-FFF2-40B4-BE49-F238E27FC236}">
                <a16:creationId xmlns:a16="http://schemas.microsoft.com/office/drawing/2014/main" id="{CDE01359-16DD-5A10-EF18-CC168D7C6E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39975" y="0"/>
            <a:ext cx="10439400" cy="10439400"/>
          </a:xfrm>
          <a:prstGeom prst="rect">
            <a:avLst/>
          </a:prstGeom>
        </p:spPr>
      </p:pic>
      <p:pic>
        <p:nvPicPr>
          <p:cNvPr id="10" name="Obrázek 9" descr="Obsah obrázku text, skica, kresba, design&#10;&#10;Popis byl vytvořen automaticky">
            <a:extLst>
              <a:ext uri="{FF2B5EF4-FFF2-40B4-BE49-F238E27FC236}">
                <a16:creationId xmlns:a16="http://schemas.microsoft.com/office/drawing/2014/main" id="{DB29FCDE-813D-6FF9-95B1-741EA30C84E9}"/>
              </a:ext>
            </a:extLst>
          </p:cNvPr>
          <p:cNvPicPr>
            <a:picLocks noChangeAspect="1"/>
          </p:cNvPicPr>
          <p:nvPr/>
        </p:nvPicPr>
        <p:blipFill rotWithShape="1">
          <a:blip r:embed="rId5">
            <a:extLst>
              <a:ext uri="{28A0092B-C50C-407E-A947-70E740481C1C}">
                <a14:useLocalDpi xmlns:a14="http://schemas.microsoft.com/office/drawing/2010/main" val="0"/>
              </a:ext>
            </a:extLst>
          </a:blip>
          <a:srcRect l="15596" t="12223" r="56422" b="18687"/>
          <a:stretch/>
        </p:blipFill>
        <p:spPr>
          <a:xfrm>
            <a:off x="2036128" y="1853912"/>
            <a:ext cx="4130040" cy="7212684"/>
          </a:xfrm>
          <a:prstGeom prst="rect">
            <a:avLst/>
          </a:prstGeom>
        </p:spPr>
      </p:pic>
      <p:pic>
        <p:nvPicPr>
          <p:cNvPr id="11" name="Obrázek 10" descr="Obsah obrázku text, skica, kresba, design&#10;&#10;Popis byl vytvořen automaticky">
            <a:extLst>
              <a:ext uri="{FF2B5EF4-FFF2-40B4-BE49-F238E27FC236}">
                <a16:creationId xmlns:a16="http://schemas.microsoft.com/office/drawing/2014/main" id="{4E3A0A6D-89C8-5653-4EAB-BCABDC66CFB0}"/>
              </a:ext>
            </a:extLst>
          </p:cNvPr>
          <p:cNvPicPr>
            <a:picLocks noChangeAspect="1"/>
          </p:cNvPicPr>
          <p:nvPr/>
        </p:nvPicPr>
        <p:blipFill rotWithShape="1">
          <a:blip r:embed="rId5">
            <a:extLst>
              <a:ext uri="{28A0092B-C50C-407E-A947-70E740481C1C}">
                <a14:useLocalDpi xmlns:a14="http://schemas.microsoft.com/office/drawing/2010/main" val="0"/>
              </a:ext>
            </a:extLst>
          </a:blip>
          <a:srcRect l="52691" t="10339" r="24515" b="20571"/>
          <a:stretch/>
        </p:blipFill>
        <p:spPr>
          <a:xfrm>
            <a:off x="11114697" y="2122959"/>
            <a:ext cx="1664678" cy="3568828"/>
          </a:xfrm>
          <a:prstGeom prst="rect">
            <a:avLst/>
          </a:prstGeom>
        </p:spPr>
      </p:pic>
      <p:cxnSp>
        <p:nvCxnSpPr>
          <p:cNvPr id="7" name="Přímá spojnice 6">
            <a:extLst>
              <a:ext uri="{FF2B5EF4-FFF2-40B4-BE49-F238E27FC236}">
                <a16:creationId xmlns:a16="http://schemas.microsoft.com/office/drawing/2014/main" id="{1E457740-01D2-AD98-1947-12EAE47B45E8}"/>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8" name="Přímá spojnice 7">
            <a:extLst>
              <a:ext uri="{FF2B5EF4-FFF2-40B4-BE49-F238E27FC236}">
                <a16:creationId xmlns:a16="http://schemas.microsoft.com/office/drawing/2014/main" id="{B9AB9ECF-2F3B-7330-ABAD-B58F61E436CD}"/>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Přímá spojnice 11">
            <a:extLst>
              <a:ext uri="{FF2B5EF4-FFF2-40B4-BE49-F238E27FC236}">
                <a16:creationId xmlns:a16="http://schemas.microsoft.com/office/drawing/2014/main" id="{A3AE734A-EC59-38C6-8054-7EBEAB62C8F2}"/>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3" name="TextovéPole 12">
            <a:extLst>
              <a:ext uri="{FF2B5EF4-FFF2-40B4-BE49-F238E27FC236}">
                <a16:creationId xmlns:a16="http://schemas.microsoft.com/office/drawing/2014/main" id="{023BE6EA-6BFE-B954-9EF7-AB94FC28A830}"/>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4" name="Přímá spojnice 13">
            <a:extLst>
              <a:ext uri="{FF2B5EF4-FFF2-40B4-BE49-F238E27FC236}">
                <a16:creationId xmlns:a16="http://schemas.microsoft.com/office/drawing/2014/main" id="{30E182B6-DC05-7F94-81F5-814C57DC9378}"/>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CD097268-451A-3CE3-CCA5-9722E4E6E9D6}"/>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052709DB-2CC6-1DD8-20AA-5DA5D0BB0BCD}"/>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7" name="TextovéPole 16">
            <a:extLst>
              <a:ext uri="{FF2B5EF4-FFF2-40B4-BE49-F238E27FC236}">
                <a16:creationId xmlns:a16="http://schemas.microsoft.com/office/drawing/2014/main" id="{7B0FE6E4-C0FC-E9C1-C6E6-4104AD76837B}"/>
              </a:ext>
            </a:extLst>
          </p:cNvPr>
          <p:cNvSpPr txBox="1"/>
          <p:nvPr/>
        </p:nvSpPr>
        <p:spPr>
          <a:xfrm>
            <a:off x="10060102" y="8857661"/>
            <a:ext cx="4130040" cy="430887"/>
          </a:xfrm>
          <a:prstGeom prst="rect">
            <a:avLst/>
          </a:prstGeom>
          <a:noFill/>
        </p:spPr>
        <p:txBody>
          <a:bodyPr wrap="square" rtlCol="0">
            <a:spAutoFit/>
          </a:bodyPr>
          <a:lstStyle/>
          <a:p>
            <a:r>
              <a:rPr lang="cs-CZ" sz="1100" b="1" dirty="0"/>
              <a:t>OTEVŘENÁ POLICOVÁ SKŘÍŇ 9, POLOŽKA Č. : 44003</a:t>
            </a:r>
          </a:p>
          <a:p>
            <a:endParaRPr lang="cs-CZ" sz="1100" b="1" dirty="0"/>
          </a:p>
        </p:txBody>
      </p:sp>
      <p:cxnSp>
        <p:nvCxnSpPr>
          <p:cNvPr id="18" name="Přímá spojnice 17">
            <a:extLst>
              <a:ext uri="{FF2B5EF4-FFF2-40B4-BE49-F238E27FC236}">
                <a16:creationId xmlns:a16="http://schemas.microsoft.com/office/drawing/2014/main" id="{2337BB90-7C54-F0AB-31A5-FE1C28565CD6}"/>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0" name="TextovéPole 19">
            <a:extLst>
              <a:ext uri="{FF2B5EF4-FFF2-40B4-BE49-F238E27FC236}">
                <a16:creationId xmlns:a16="http://schemas.microsoft.com/office/drawing/2014/main" id="{F5D93C03-701A-5284-8C69-5C07B87C8F52}"/>
              </a:ext>
            </a:extLst>
          </p:cNvPr>
          <p:cNvSpPr txBox="1"/>
          <p:nvPr/>
        </p:nvSpPr>
        <p:spPr>
          <a:xfrm>
            <a:off x="10060102" y="9108693"/>
            <a:ext cx="4305515" cy="647550"/>
          </a:xfrm>
          <a:prstGeom prst="rect">
            <a:avLst/>
          </a:prstGeom>
          <a:noFill/>
        </p:spPr>
        <p:txBody>
          <a:bodyPr wrap="square" rtlCol="0">
            <a:spAutoFit/>
          </a:bodyPr>
          <a:lstStyle/>
          <a:p>
            <a:pPr>
              <a:lnSpc>
                <a:spcPts val="2300"/>
              </a:lnSpc>
            </a:pPr>
            <a:r>
              <a:rPr lang="cs-CZ" sz="1100" dirty="0"/>
              <a:t>UMÍSTĚNÍ: INDIVIDUÁLN Í AMBULANCE 1.26, 1.28, 2x 1.29,  AMBULANCE VYŠETŘOVNA 1.30, CVIČEBNA  2.16, 2.17, 2.18</a:t>
            </a:r>
            <a:endParaRPr lang="cs-CZ" sz="1100" dirty="0">
              <a:solidFill>
                <a:srgbClr val="FF0000"/>
              </a:solidFill>
            </a:endParaRPr>
          </a:p>
        </p:txBody>
      </p:sp>
      <p:sp>
        <p:nvSpPr>
          <p:cNvPr id="41" name="TextovéPole 40">
            <a:extLst>
              <a:ext uri="{FF2B5EF4-FFF2-40B4-BE49-F238E27FC236}">
                <a16:creationId xmlns:a16="http://schemas.microsoft.com/office/drawing/2014/main" id="{A462C45C-66FB-71A0-775C-9A97EA31A4AC}"/>
              </a:ext>
            </a:extLst>
          </p:cNvPr>
          <p:cNvSpPr txBox="1"/>
          <p:nvPr/>
        </p:nvSpPr>
        <p:spPr>
          <a:xfrm>
            <a:off x="11107243" y="8254948"/>
            <a:ext cx="3449781" cy="430887"/>
          </a:xfrm>
          <a:prstGeom prst="rect">
            <a:avLst/>
          </a:prstGeom>
          <a:noFill/>
        </p:spPr>
        <p:txBody>
          <a:bodyPr wrap="square" rtlCol="0">
            <a:spAutoFit/>
          </a:bodyPr>
          <a:lstStyle/>
          <a:p>
            <a:r>
              <a:rPr lang="cs-CZ" sz="1100" dirty="0">
                <a:solidFill>
                  <a:schemeClr val="accent2">
                    <a:lumMod val="75000"/>
                  </a:schemeClr>
                </a:solidFill>
              </a:rPr>
              <a:t>Centrum rehabilitační péče nemocnice Semily</a:t>
            </a:r>
          </a:p>
          <a:p>
            <a:r>
              <a:rPr lang="cs-CZ" sz="1100" dirty="0">
                <a:solidFill>
                  <a:schemeClr val="accent2">
                    <a:lumMod val="75000"/>
                  </a:schemeClr>
                </a:solidFill>
              </a:rPr>
              <a:t>MMN, a.s. - Nemocnice Semily </a:t>
            </a:r>
          </a:p>
        </p:txBody>
      </p:sp>
    </p:spTree>
    <p:extLst>
      <p:ext uri="{BB962C8B-B14F-4D97-AF65-F5344CB8AC3E}">
        <p14:creationId xmlns:p14="http://schemas.microsoft.com/office/powerpoint/2010/main" val="14873138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Obrázek 10" descr="Obsah obrázku skica, kresba, diagram, Technický výkres&#10;&#10;Popis byl vytvořen automaticky">
            <a:extLst>
              <a:ext uri="{FF2B5EF4-FFF2-40B4-BE49-F238E27FC236}">
                <a16:creationId xmlns:a16="http://schemas.microsoft.com/office/drawing/2014/main" id="{994B4C4B-49A2-6CDC-88E0-59603529A42B}"/>
              </a:ext>
            </a:extLst>
          </p:cNvPr>
          <p:cNvPicPr>
            <a:picLocks noChangeAspect="1"/>
          </p:cNvPicPr>
          <p:nvPr/>
        </p:nvPicPr>
        <p:blipFill rotWithShape="1">
          <a:blip r:embed="rId3">
            <a:extLst>
              <a:ext uri="{28A0092B-C50C-407E-A947-70E740481C1C}">
                <a14:useLocalDpi xmlns:a14="http://schemas.microsoft.com/office/drawing/2010/main" val="0"/>
              </a:ext>
            </a:extLst>
          </a:blip>
          <a:srcRect l="68211" t="47827" r="11171" b="20118"/>
          <a:stretch/>
        </p:blipFill>
        <p:spPr>
          <a:xfrm>
            <a:off x="12105410" y="4165942"/>
            <a:ext cx="2011870" cy="2212333"/>
          </a:xfrm>
          <a:prstGeom prst="rect">
            <a:avLst/>
          </a:prstGeom>
        </p:spPr>
      </p:pic>
      <p:sp>
        <p:nvSpPr>
          <p:cNvPr id="4" name="TextovéPole 3">
            <a:extLst>
              <a:ext uri="{FF2B5EF4-FFF2-40B4-BE49-F238E27FC236}">
                <a16:creationId xmlns:a16="http://schemas.microsoft.com/office/drawing/2014/main" id="{CADB84B5-3CC3-1AAA-A09D-6B0C393A888A}"/>
              </a:ext>
            </a:extLst>
          </p:cNvPr>
          <p:cNvSpPr txBox="1"/>
          <p:nvPr/>
        </p:nvSpPr>
        <p:spPr>
          <a:xfrm>
            <a:off x="1154378" y="1021566"/>
            <a:ext cx="2975662" cy="646331"/>
          </a:xfrm>
          <a:prstGeom prst="rect">
            <a:avLst/>
          </a:prstGeom>
          <a:noFill/>
        </p:spPr>
        <p:txBody>
          <a:bodyPr wrap="square" rtlCol="0">
            <a:spAutoFit/>
          </a:bodyPr>
          <a:lstStyle/>
          <a:p>
            <a:r>
              <a:rPr lang="cs-CZ" dirty="0">
                <a:solidFill>
                  <a:schemeClr val="accent2">
                    <a:lumMod val="50000"/>
                  </a:schemeClr>
                </a:solidFill>
              </a:rPr>
              <a:t>KUCHYŇSKÁ SESTAVA 1</a:t>
            </a:r>
          </a:p>
          <a:p>
            <a:r>
              <a:rPr lang="cs-CZ" dirty="0">
                <a:solidFill>
                  <a:schemeClr val="accent2">
                    <a:lumMod val="50000"/>
                  </a:schemeClr>
                </a:solidFill>
              </a:rPr>
              <a:t>POLOŽKA Č. 45001</a:t>
            </a:r>
          </a:p>
        </p:txBody>
      </p:sp>
      <p:sp>
        <p:nvSpPr>
          <p:cNvPr id="39" name="TextovéPole 38">
            <a:extLst>
              <a:ext uri="{FF2B5EF4-FFF2-40B4-BE49-F238E27FC236}">
                <a16:creationId xmlns:a16="http://schemas.microsoft.com/office/drawing/2014/main" id="{7D9C9F90-62B1-7470-B583-D8B8E9AC265D}"/>
              </a:ext>
            </a:extLst>
          </p:cNvPr>
          <p:cNvSpPr txBox="1"/>
          <p:nvPr/>
        </p:nvSpPr>
        <p:spPr>
          <a:xfrm>
            <a:off x="10050131" y="926958"/>
            <a:ext cx="4257904" cy="2492990"/>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dirty="0">
                <a:solidFill>
                  <a:schemeClr val="tx1">
                    <a:lumMod val="50000"/>
                    <a:lumOff val="50000"/>
                  </a:schemeClr>
                </a:solidFill>
              </a:rPr>
              <a:t>POPIS</a:t>
            </a:r>
          </a:p>
          <a:p>
            <a:pPr algn="l"/>
            <a:r>
              <a:rPr lang="cs-CZ" sz="1200" dirty="0">
                <a:solidFill>
                  <a:srgbClr val="67696C"/>
                </a:solidFill>
              </a:rPr>
              <a:t>KUCHYŇSKÁ SESTAVA S VESTAVĚNOU LEDNICÍ A MIKROVLNNOU TROUBOU- VIZ TECHNICKÉ PODMÍNKY PROVEDENÍ V PŘÍLOZE 1, </a:t>
            </a:r>
          </a:p>
          <a:p>
            <a:pPr algn="l"/>
            <a:r>
              <a:rPr lang="cs-CZ" dirty="0">
                <a:solidFill>
                  <a:schemeClr val="tx1">
                    <a:lumMod val="50000"/>
                    <a:lumOff val="50000"/>
                  </a:schemeClr>
                </a:solidFill>
              </a:rPr>
              <a:t>PRACOVNÍ DESKA DEZÉN DUB, SKŘÍŇKY LAMINO SURF BLUE, VÝKLENKY DEKOR DUB, DŘEZOVÁ BATERIE STOJÁNKOVÁ</a:t>
            </a:r>
          </a:p>
          <a:p>
            <a:pPr algn="l"/>
            <a:r>
              <a:rPr lang="cs-CZ" dirty="0">
                <a:solidFill>
                  <a:schemeClr val="tx1">
                    <a:lumMod val="50000"/>
                    <a:lumOff val="50000"/>
                  </a:schemeClr>
                </a:solidFill>
              </a:rPr>
              <a:t> S OTOČNÝM RAMÍNKEM, DŘEZ GRANIT BÍLÝ S ODKAPEM URČEN PRO HORNÍ MONTÁŽ ROZMĚR 780X500MM, ROZMĚR DŘEZOVÉ NÁDOBY 340 X 420 X 200 MM, PŘEPAD UMÍSTĚN VE VANĚ DŘEZU, OTOČNÝ SÍTKOVÝ</a:t>
            </a:r>
          </a:p>
          <a:p>
            <a:pPr algn="l"/>
            <a:r>
              <a:rPr lang="cs-CZ" dirty="0">
                <a:solidFill>
                  <a:schemeClr val="tx1">
                    <a:lumMod val="50000"/>
                    <a:lumOff val="50000"/>
                  </a:schemeClr>
                </a:solidFill>
              </a:rPr>
              <a:t>VENTIL 3 1/2" S PŘEPADEM (KULATÝ, CHROM), SIFON PRO ÚSPORU MÍSTA 64", TĚSNĚNÍ.)</a:t>
            </a:r>
          </a:p>
          <a:p>
            <a:endParaRPr lang="cs-CZ" dirty="0">
              <a:solidFill>
                <a:schemeClr val="tx1">
                  <a:lumMod val="50000"/>
                  <a:lumOff val="50000"/>
                </a:schemeClr>
              </a:solidFill>
            </a:endParaRPr>
          </a:p>
        </p:txBody>
      </p:sp>
      <p:pic>
        <p:nvPicPr>
          <p:cNvPr id="9" name="Grafický objekt 8">
            <a:extLst>
              <a:ext uri="{FF2B5EF4-FFF2-40B4-BE49-F238E27FC236}">
                <a16:creationId xmlns:a16="http://schemas.microsoft.com/office/drawing/2014/main" id="{CDE01359-16DD-5A10-EF18-CC168D7C6EA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39975" y="0"/>
            <a:ext cx="10439400" cy="10439400"/>
          </a:xfrm>
          <a:prstGeom prst="rect">
            <a:avLst/>
          </a:prstGeom>
        </p:spPr>
      </p:pic>
      <p:pic>
        <p:nvPicPr>
          <p:cNvPr id="10" name="Obrázek 9" descr="Obsah obrázku skica, kresba, diagram, Technický výkres&#10;&#10;Popis byl vytvořen automaticky">
            <a:extLst>
              <a:ext uri="{FF2B5EF4-FFF2-40B4-BE49-F238E27FC236}">
                <a16:creationId xmlns:a16="http://schemas.microsoft.com/office/drawing/2014/main" id="{288025D9-7F68-F139-14FB-BC723BFF1441}"/>
              </a:ext>
            </a:extLst>
          </p:cNvPr>
          <p:cNvPicPr>
            <a:picLocks noChangeAspect="1"/>
          </p:cNvPicPr>
          <p:nvPr/>
        </p:nvPicPr>
        <p:blipFill rotWithShape="1">
          <a:blip r:embed="rId3">
            <a:extLst>
              <a:ext uri="{28A0092B-C50C-407E-A947-70E740481C1C}">
                <a14:useLocalDpi xmlns:a14="http://schemas.microsoft.com/office/drawing/2010/main" val="0"/>
              </a:ext>
            </a:extLst>
          </a:blip>
          <a:srcRect l="6602" t="12696" r="36968" b="12419"/>
          <a:stretch/>
        </p:blipFill>
        <p:spPr>
          <a:xfrm>
            <a:off x="534946" y="1614887"/>
            <a:ext cx="8328836" cy="7817581"/>
          </a:xfrm>
          <a:prstGeom prst="rect">
            <a:avLst/>
          </a:prstGeom>
        </p:spPr>
      </p:pic>
      <p:sp>
        <p:nvSpPr>
          <p:cNvPr id="7" name="TextovéPole 6">
            <a:extLst>
              <a:ext uri="{FF2B5EF4-FFF2-40B4-BE49-F238E27FC236}">
                <a16:creationId xmlns:a16="http://schemas.microsoft.com/office/drawing/2014/main" id="{4A5CF987-91D2-9027-BBE4-07938E809686}"/>
              </a:ext>
            </a:extLst>
          </p:cNvPr>
          <p:cNvSpPr txBox="1"/>
          <p:nvPr/>
        </p:nvSpPr>
        <p:spPr>
          <a:xfrm>
            <a:off x="10030649" y="6273458"/>
            <a:ext cx="4149522"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cxnSp>
        <p:nvCxnSpPr>
          <p:cNvPr id="8" name="Přímá spojnice 7">
            <a:extLst>
              <a:ext uri="{FF2B5EF4-FFF2-40B4-BE49-F238E27FC236}">
                <a16:creationId xmlns:a16="http://schemas.microsoft.com/office/drawing/2014/main" id="{9B2CF4C3-28F4-0536-4935-89C3163A0154}"/>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Přímá spojnice 11">
            <a:extLst>
              <a:ext uri="{FF2B5EF4-FFF2-40B4-BE49-F238E27FC236}">
                <a16:creationId xmlns:a16="http://schemas.microsoft.com/office/drawing/2014/main" id="{338729E6-A3EA-DA38-2F96-5BF77E7274C7}"/>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Přímá spojnice 12">
            <a:extLst>
              <a:ext uri="{FF2B5EF4-FFF2-40B4-BE49-F238E27FC236}">
                <a16:creationId xmlns:a16="http://schemas.microsoft.com/office/drawing/2014/main" id="{14D4C2BC-CCA5-4C17-DCDA-B6469C84CDA8}"/>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4" name="TextovéPole 13">
            <a:extLst>
              <a:ext uri="{FF2B5EF4-FFF2-40B4-BE49-F238E27FC236}">
                <a16:creationId xmlns:a16="http://schemas.microsoft.com/office/drawing/2014/main" id="{C0D33206-1655-0B12-3A7E-3922FD60FE4F}"/>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5" name="Přímá spojnice 14">
            <a:extLst>
              <a:ext uri="{FF2B5EF4-FFF2-40B4-BE49-F238E27FC236}">
                <a16:creationId xmlns:a16="http://schemas.microsoft.com/office/drawing/2014/main" id="{D967FC56-8821-67B8-8B77-D54C873B912B}"/>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Přímá spojnice 15">
            <a:extLst>
              <a:ext uri="{FF2B5EF4-FFF2-40B4-BE49-F238E27FC236}">
                <a16:creationId xmlns:a16="http://schemas.microsoft.com/office/drawing/2014/main" id="{6FF08D08-8F0B-F7EE-7F2D-00224D4A1295}"/>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8E7D473E-3F08-315A-DE21-AEA9BBCA4A96}"/>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CEC8368F-685A-B915-A046-683684EFBD44}"/>
              </a:ext>
            </a:extLst>
          </p:cNvPr>
          <p:cNvSpPr txBox="1"/>
          <p:nvPr/>
        </p:nvSpPr>
        <p:spPr>
          <a:xfrm>
            <a:off x="10060102" y="8857661"/>
            <a:ext cx="4130040" cy="430887"/>
          </a:xfrm>
          <a:prstGeom prst="rect">
            <a:avLst/>
          </a:prstGeom>
          <a:noFill/>
        </p:spPr>
        <p:txBody>
          <a:bodyPr wrap="square" rtlCol="0">
            <a:spAutoFit/>
          </a:bodyPr>
          <a:lstStyle/>
          <a:p>
            <a:r>
              <a:rPr lang="cs-CZ" sz="1100" b="1" dirty="0"/>
              <a:t>KUCHYŇSKÁ SESTAVA 1, POLOŽKA Č. : 45001</a:t>
            </a:r>
          </a:p>
          <a:p>
            <a:endParaRPr lang="cs-CZ" sz="1100" b="1" dirty="0"/>
          </a:p>
        </p:txBody>
      </p:sp>
      <p:cxnSp>
        <p:nvCxnSpPr>
          <p:cNvPr id="20" name="Přímá spojnice 19">
            <a:extLst>
              <a:ext uri="{FF2B5EF4-FFF2-40B4-BE49-F238E27FC236}">
                <a16:creationId xmlns:a16="http://schemas.microsoft.com/office/drawing/2014/main" id="{3D8235F9-EDC8-E095-075E-D58727391484}"/>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1" name="TextovéPole 20">
            <a:extLst>
              <a:ext uri="{FF2B5EF4-FFF2-40B4-BE49-F238E27FC236}">
                <a16:creationId xmlns:a16="http://schemas.microsoft.com/office/drawing/2014/main" id="{DB5C5852-AB4C-BC26-0ECA-69A813D4CDF6}"/>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AMBULANCE VYŠETŘOVNA 1.30</a:t>
            </a:r>
            <a:endParaRPr lang="cs-CZ" sz="1100" dirty="0">
              <a:solidFill>
                <a:srgbClr val="FF0000"/>
              </a:solidFill>
            </a:endParaRPr>
          </a:p>
        </p:txBody>
      </p:sp>
      <p:sp>
        <p:nvSpPr>
          <p:cNvPr id="22" name="TextovéPole 21">
            <a:extLst>
              <a:ext uri="{FF2B5EF4-FFF2-40B4-BE49-F238E27FC236}">
                <a16:creationId xmlns:a16="http://schemas.microsoft.com/office/drawing/2014/main" id="{DDAB1C34-55AE-3A7A-5AA4-F2B4A593E24B}"/>
              </a:ext>
            </a:extLst>
          </p:cNvPr>
          <p:cNvSpPr txBox="1"/>
          <p:nvPr/>
        </p:nvSpPr>
        <p:spPr>
          <a:xfrm>
            <a:off x="11107243" y="8254948"/>
            <a:ext cx="3449781" cy="430887"/>
          </a:xfrm>
          <a:prstGeom prst="rect">
            <a:avLst/>
          </a:prstGeom>
          <a:noFill/>
        </p:spPr>
        <p:txBody>
          <a:bodyPr wrap="square" rtlCol="0">
            <a:spAutoFit/>
          </a:bodyPr>
          <a:lstStyle/>
          <a:p>
            <a:r>
              <a:rPr lang="cs-CZ" sz="1100" dirty="0">
                <a:solidFill>
                  <a:schemeClr val="accent2">
                    <a:lumMod val="75000"/>
                  </a:schemeClr>
                </a:solidFill>
              </a:rPr>
              <a:t>Centrum rehabilitační péče nemocnice Semily</a:t>
            </a:r>
          </a:p>
          <a:p>
            <a:r>
              <a:rPr lang="cs-CZ" sz="1100" dirty="0">
                <a:solidFill>
                  <a:schemeClr val="accent2">
                    <a:lumMod val="75000"/>
                  </a:schemeClr>
                </a:solidFill>
              </a:rPr>
              <a:t>MMN, a.s. - Nemocnice Semily </a:t>
            </a:r>
          </a:p>
        </p:txBody>
      </p:sp>
    </p:spTree>
    <p:extLst>
      <p:ext uri="{BB962C8B-B14F-4D97-AF65-F5344CB8AC3E}">
        <p14:creationId xmlns:p14="http://schemas.microsoft.com/office/powerpoint/2010/main" val="19247359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ovéPole 39">
            <a:extLst>
              <a:ext uri="{FF2B5EF4-FFF2-40B4-BE49-F238E27FC236}">
                <a16:creationId xmlns:a16="http://schemas.microsoft.com/office/drawing/2014/main" id="{2F79D653-509C-54DC-D266-E979EC1A652C}"/>
              </a:ext>
            </a:extLst>
          </p:cNvPr>
          <p:cNvSpPr txBox="1"/>
          <p:nvPr/>
        </p:nvSpPr>
        <p:spPr>
          <a:xfrm>
            <a:off x="10004222" y="6116310"/>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9" name="Grafický objekt 8">
            <a:extLst>
              <a:ext uri="{FF2B5EF4-FFF2-40B4-BE49-F238E27FC236}">
                <a16:creationId xmlns:a16="http://schemas.microsoft.com/office/drawing/2014/main" id="{CDE01359-16DD-5A10-EF18-CC168D7C6E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39975" y="0"/>
            <a:ext cx="10439400" cy="10439400"/>
          </a:xfrm>
          <a:prstGeom prst="rect">
            <a:avLst/>
          </a:prstGeom>
        </p:spPr>
      </p:pic>
      <p:pic>
        <p:nvPicPr>
          <p:cNvPr id="7" name="Obrázek 6" descr="Obsah obrázku skica, diagram, kresba, Technický výkres&#10;&#10;Popis byl vytvořen automaticky">
            <a:extLst>
              <a:ext uri="{FF2B5EF4-FFF2-40B4-BE49-F238E27FC236}">
                <a16:creationId xmlns:a16="http://schemas.microsoft.com/office/drawing/2014/main" id="{DAB56D6A-ABBA-14BF-09EE-1746AB361746}"/>
              </a:ext>
            </a:extLst>
          </p:cNvPr>
          <p:cNvPicPr>
            <a:picLocks noChangeAspect="1"/>
          </p:cNvPicPr>
          <p:nvPr/>
        </p:nvPicPr>
        <p:blipFill rotWithShape="1">
          <a:blip r:embed="rId5">
            <a:extLst>
              <a:ext uri="{28A0092B-C50C-407E-A947-70E740481C1C}">
                <a14:useLocalDpi xmlns:a14="http://schemas.microsoft.com/office/drawing/2010/main" val="0"/>
              </a:ext>
            </a:extLst>
          </a:blip>
          <a:srcRect l="5918" t="19403" r="43548" b="16569"/>
          <a:stretch/>
        </p:blipFill>
        <p:spPr>
          <a:xfrm>
            <a:off x="678378" y="2132151"/>
            <a:ext cx="7458664" cy="6684192"/>
          </a:xfrm>
          <a:prstGeom prst="rect">
            <a:avLst/>
          </a:prstGeom>
        </p:spPr>
      </p:pic>
      <p:pic>
        <p:nvPicPr>
          <p:cNvPr id="8" name="Obrázek 7" descr="Obsah obrázku skica, diagram, kresba, Technický výkres&#10;&#10;Popis byl vytvořen automaticky">
            <a:extLst>
              <a:ext uri="{FF2B5EF4-FFF2-40B4-BE49-F238E27FC236}">
                <a16:creationId xmlns:a16="http://schemas.microsoft.com/office/drawing/2014/main" id="{5A621BF4-027E-36C2-0EC7-5A9B30D45EA4}"/>
              </a:ext>
            </a:extLst>
          </p:cNvPr>
          <p:cNvPicPr>
            <a:picLocks noChangeAspect="1"/>
          </p:cNvPicPr>
          <p:nvPr/>
        </p:nvPicPr>
        <p:blipFill rotWithShape="1">
          <a:blip r:embed="rId5">
            <a:extLst>
              <a:ext uri="{28A0092B-C50C-407E-A947-70E740481C1C}">
                <a14:useLocalDpi xmlns:a14="http://schemas.microsoft.com/office/drawing/2010/main" val="0"/>
              </a:ext>
            </a:extLst>
          </a:blip>
          <a:srcRect l="58741" t="33853" r="13278" b="24252"/>
          <a:stretch/>
        </p:blipFill>
        <p:spPr>
          <a:xfrm>
            <a:off x="11442808" y="4106999"/>
            <a:ext cx="1652383" cy="1749825"/>
          </a:xfrm>
          <a:prstGeom prst="rect">
            <a:avLst/>
          </a:prstGeom>
        </p:spPr>
      </p:pic>
      <p:sp>
        <p:nvSpPr>
          <p:cNvPr id="22" name="TextovéPole 21">
            <a:extLst>
              <a:ext uri="{FF2B5EF4-FFF2-40B4-BE49-F238E27FC236}">
                <a16:creationId xmlns:a16="http://schemas.microsoft.com/office/drawing/2014/main" id="{B7E401CA-D782-D604-B05B-8BB82FD284C3}"/>
              </a:ext>
            </a:extLst>
          </p:cNvPr>
          <p:cNvSpPr txBox="1"/>
          <p:nvPr/>
        </p:nvSpPr>
        <p:spPr>
          <a:xfrm>
            <a:off x="1154378" y="1021566"/>
            <a:ext cx="2975662" cy="646331"/>
          </a:xfrm>
          <a:prstGeom prst="rect">
            <a:avLst/>
          </a:prstGeom>
          <a:noFill/>
        </p:spPr>
        <p:txBody>
          <a:bodyPr wrap="square" rtlCol="0">
            <a:spAutoFit/>
          </a:bodyPr>
          <a:lstStyle/>
          <a:p>
            <a:r>
              <a:rPr lang="cs-CZ" dirty="0">
                <a:solidFill>
                  <a:schemeClr val="accent2">
                    <a:lumMod val="50000"/>
                  </a:schemeClr>
                </a:solidFill>
              </a:rPr>
              <a:t>KUCHYŇSKÁ SESTAVA 2</a:t>
            </a:r>
          </a:p>
          <a:p>
            <a:r>
              <a:rPr lang="cs-CZ" dirty="0">
                <a:solidFill>
                  <a:schemeClr val="accent2">
                    <a:lumMod val="50000"/>
                  </a:schemeClr>
                </a:solidFill>
              </a:rPr>
              <a:t>POLOŽKA Č. 45002</a:t>
            </a:r>
          </a:p>
        </p:txBody>
      </p:sp>
      <p:cxnSp>
        <p:nvCxnSpPr>
          <p:cNvPr id="23" name="Přímá spojnice 22">
            <a:extLst>
              <a:ext uri="{FF2B5EF4-FFF2-40B4-BE49-F238E27FC236}">
                <a16:creationId xmlns:a16="http://schemas.microsoft.com/office/drawing/2014/main" id="{8761FF13-58E3-C797-BBEE-0381019AA414}"/>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Přímá spojnice 24">
            <a:extLst>
              <a:ext uri="{FF2B5EF4-FFF2-40B4-BE49-F238E27FC236}">
                <a16:creationId xmlns:a16="http://schemas.microsoft.com/office/drawing/2014/main" id="{88197EE9-0AF4-D612-45B2-172A9543CA22}"/>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Přímá spojnice 25">
            <a:extLst>
              <a:ext uri="{FF2B5EF4-FFF2-40B4-BE49-F238E27FC236}">
                <a16:creationId xmlns:a16="http://schemas.microsoft.com/office/drawing/2014/main" id="{6F4D20AF-6F87-E32A-B36D-C4B584C2A341}"/>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27" name="TextovéPole 26">
            <a:extLst>
              <a:ext uri="{FF2B5EF4-FFF2-40B4-BE49-F238E27FC236}">
                <a16:creationId xmlns:a16="http://schemas.microsoft.com/office/drawing/2014/main" id="{46578A98-EDA7-3326-0195-75966D08C5D0}"/>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28" name="Přímá spojnice 27">
            <a:extLst>
              <a:ext uri="{FF2B5EF4-FFF2-40B4-BE49-F238E27FC236}">
                <a16:creationId xmlns:a16="http://schemas.microsoft.com/office/drawing/2014/main" id="{C05BAE14-D192-FD09-6707-20C390F1CA42}"/>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34" name="Přímá spojnice 33">
            <a:extLst>
              <a:ext uri="{FF2B5EF4-FFF2-40B4-BE49-F238E27FC236}">
                <a16:creationId xmlns:a16="http://schemas.microsoft.com/office/drawing/2014/main" id="{73F2E70A-44B3-4A26-99BD-D2EC0DED29A8}"/>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36" name="Přímá spojnice 35">
            <a:extLst>
              <a:ext uri="{FF2B5EF4-FFF2-40B4-BE49-F238E27FC236}">
                <a16:creationId xmlns:a16="http://schemas.microsoft.com/office/drawing/2014/main" id="{340373FB-69E1-71E9-ADCB-CD65DF452378}"/>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8" name="TextovéPole 37">
            <a:extLst>
              <a:ext uri="{FF2B5EF4-FFF2-40B4-BE49-F238E27FC236}">
                <a16:creationId xmlns:a16="http://schemas.microsoft.com/office/drawing/2014/main" id="{E429B3A2-29AA-9721-F2A9-78E423E2545F}"/>
              </a:ext>
            </a:extLst>
          </p:cNvPr>
          <p:cNvSpPr txBox="1"/>
          <p:nvPr/>
        </p:nvSpPr>
        <p:spPr>
          <a:xfrm>
            <a:off x="10060102" y="8857661"/>
            <a:ext cx="4130040" cy="430887"/>
          </a:xfrm>
          <a:prstGeom prst="rect">
            <a:avLst/>
          </a:prstGeom>
          <a:noFill/>
        </p:spPr>
        <p:txBody>
          <a:bodyPr wrap="square" rtlCol="0">
            <a:spAutoFit/>
          </a:bodyPr>
          <a:lstStyle/>
          <a:p>
            <a:r>
              <a:rPr lang="cs-CZ" sz="1100" b="1" dirty="0"/>
              <a:t>KUCHYŇSKÁ SESTAVA 2, POLOŽKA Č. : 45002</a:t>
            </a:r>
          </a:p>
          <a:p>
            <a:endParaRPr lang="cs-CZ" sz="1100" b="1" dirty="0"/>
          </a:p>
        </p:txBody>
      </p:sp>
      <p:cxnSp>
        <p:nvCxnSpPr>
          <p:cNvPr id="41" name="Přímá spojnice 40">
            <a:extLst>
              <a:ext uri="{FF2B5EF4-FFF2-40B4-BE49-F238E27FC236}">
                <a16:creationId xmlns:a16="http://schemas.microsoft.com/office/drawing/2014/main" id="{29824C9F-D4BE-A9FF-B204-312DA6442A7C}"/>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42" name="TextovéPole 41">
            <a:extLst>
              <a:ext uri="{FF2B5EF4-FFF2-40B4-BE49-F238E27FC236}">
                <a16:creationId xmlns:a16="http://schemas.microsoft.com/office/drawing/2014/main" id="{8E95655F-A3B5-B1BA-A6B1-1037E7CA1BAA}"/>
              </a:ext>
            </a:extLst>
          </p:cNvPr>
          <p:cNvSpPr txBox="1"/>
          <p:nvPr/>
        </p:nvSpPr>
        <p:spPr>
          <a:xfrm>
            <a:off x="10060102" y="9108693"/>
            <a:ext cx="4305515" cy="352597"/>
          </a:xfrm>
          <a:prstGeom prst="rect">
            <a:avLst/>
          </a:prstGeom>
          <a:noFill/>
        </p:spPr>
        <p:txBody>
          <a:bodyPr wrap="square" rtlCol="0">
            <a:spAutoFit/>
          </a:bodyPr>
          <a:lstStyle/>
          <a:p>
            <a:pPr>
              <a:lnSpc>
                <a:spcPts val="2300"/>
              </a:lnSpc>
            </a:pPr>
            <a:r>
              <a:rPr lang="cs-CZ" sz="1100" dirty="0"/>
              <a:t>UMÍSTĚNÍ: PODIUM V CHODBĚ  3. 05</a:t>
            </a:r>
            <a:endParaRPr lang="cs-CZ" sz="1100" dirty="0">
              <a:solidFill>
                <a:srgbClr val="FF0000"/>
              </a:solidFill>
            </a:endParaRPr>
          </a:p>
        </p:txBody>
      </p:sp>
      <p:sp>
        <p:nvSpPr>
          <p:cNvPr id="43" name="TextovéPole 42">
            <a:extLst>
              <a:ext uri="{FF2B5EF4-FFF2-40B4-BE49-F238E27FC236}">
                <a16:creationId xmlns:a16="http://schemas.microsoft.com/office/drawing/2014/main" id="{DE370203-2369-2807-24FF-0A3C0E11E58D}"/>
              </a:ext>
            </a:extLst>
          </p:cNvPr>
          <p:cNvSpPr txBox="1"/>
          <p:nvPr/>
        </p:nvSpPr>
        <p:spPr>
          <a:xfrm>
            <a:off x="11107243" y="8254948"/>
            <a:ext cx="3449781" cy="430887"/>
          </a:xfrm>
          <a:prstGeom prst="rect">
            <a:avLst/>
          </a:prstGeom>
          <a:noFill/>
        </p:spPr>
        <p:txBody>
          <a:bodyPr wrap="square" rtlCol="0">
            <a:spAutoFit/>
          </a:bodyPr>
          <a:lstStyle/>
          <a:p>
            <a:r>
              <a:rPr lang="cs-CZ" sz="1100" dirty="0">
                <a:solidFill>
                  <a:schemeClr val="accent2">
                    <a:lumMod val="75000"/>
                  </a:schemeClr>
                </a:solidFill>
              </a:rPr>
              <a:t>Centrum rehabilitační péče nemocnice Semily</a:t>
            </a:r>
          </a:p>
          <a:p>
            <a:r>
              <a:rPr lang="cs-CZ" sz="1100" dirty="0">
                <a:solidFill>
                  <a:schemeClr val="accent2">
                    <a:lumMod val="75000"/>
                  </a:schemeClr>
                </a:solidFill>
              </a:rPr>
              <a:t>MMN, a.s. - Nemocnice Semily </a:t>
            </a:r>
          </a:p>
        </p:txBody>
      </p:sp>
      <p:sp>
        <p:nvSpPr>
          <p:cNvPr id="2" name="TextovéPole 1">
            <a:extLst>
              <a:ext uri="{FF2B5EF4-FFF2-40B4-BE49-F238E27FC236}">
                <a16:creationId xmlns:a16="http://schemas.microsoft.com/office/drawing/2014/main" id="{457A9B59-22D7-24E2-A71A-747D7B2DFB9E}"/>
              </a:ext>
            </a:extLst>
          </p:cNvPr>
          <p:cNvSpPr txBox="1"/>
          <p:nvPr/>
        </p:nvSpPr>
        <p:spPr>
          <a:xfrm>
            <a:off x="10050131" y="926958"/>
            <a:ext cx="4257904" cy="2139047"/>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pPr algn="l"/>
            <a:r>
              <a:rPr lang="cs-CZ" sz="1100" dirty="0">
                <a:solidFill>
                  <a:srgbClr val="67696C"/>
                </a:solidFill>
              </a:rPr>
              <a:t>KUCHYŇSKÁ SESTAVA S VESTAVĚNOU LEDNICÍ A MIKROVLNNOU TROUBOU- VIZ TECHNICKÉ PODMÍNKY PROVEDENÍ V PŘÍLOZE 1, </a:t>
            </a:r>
          </a:p>
          <a:p>
            <a:pPr algn="l"/>
            <a:r>
              <a:rPr lang="cs-CZ" sz="1100" dirty="0">
                <a:solidFill>
                  <a:schemeClr val="tx1">
                    <a:lumMod val="50000"/>
                    <a:lumOff val="50000"/>
                  </a:schemeClr>
                </a:solidFill>
              </a:rPr>
              <a:t>PRACOVNÍ DESKA DEZÉN DUB, SKŘÍŇKY LAMINO SURF BLUE, VÝKLENKY DEKOR DUB, DŘEZOVÁ BATERIE STOJÁNKOVÁ</a:t>
            </a:r>
          </a:p>
          <a:p>
            <a:pPr algn="l"/>
            <a:r>
              <a:rPr lang="cs-CZ" sz="1100" dirty="0">
                <a:solidFill>
                  <a:schemeClr val="tx1">
                    <a:lumMod val="50000"/>
                    <a:lumOff val="50000"/>
                  </a:schemeClr>
                </a:solidFill>
              </a:rPr>
              <a:t> S OTOČNÝM RAMÍNKEM, DŘEZ GRANIT BÍLÝ S ODKAPEM URČEN PRO HORNÍ MONTÁŽ ROZMĚR 780X500MM, ROZMĚR DŘEZOVÉ NÁDOBY 340 X 420 X 200 MM, PŘEPAD UMÍSTĚN VE VANĚ DŘEZU, OTOČNÝ SÍTKOVÝ</a:t>
            </a:r>
          </a:p>
          <a:p>
            <a:pPr algn="l"/>
            <a:r>
              <a:rPr lang="cs-CZ" sz="1100" dirty="0">
                <a:solidFill>
                  <a:schemeClr val="tx1">
                    <a:lumMod val="50000"/>
                    <a:lumOff val="50000"/>
                  </a:schemeClr>
                </a:solidFill>
              </a:rPr>
              <a:t>VENTIL 3 1/2" S PŘEPADEM (KULATÝ, CHROM), SIFON PRO ÚSPORU MÍSTA 64", TĚSNĚNÍ.)</a:t>
            </a:r>
          </a:p>
          <a:p>
            <a:endParaRPr lang="cs-CZ" dirty="0">
              <a:solidFill>
                <a:schemeClr val="tx1">
                  <a:lumMod val="50000"/>
                  <a:lumOff val="50000"/>
                </a:schemeClr>
              </a:solidFill>
            </a:endParaRPr>
          </a:p>
        </p:txBody>
      </p:sp>
    </p:spTree>
    <p:extLst>
      <p:ext uri="{BB962C8B-B14F-4D97-AF65-F5344CB8AC3E}">
        <p14:creationId xmlns:p14="http://schemas.microsoft.com/office/powerpoint/2010/main" val="5250768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539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Obrázek 13" descr="Obsah obrázku skica, Obdélník, diagram, kresba&#10;&#10;Popis byl vytvořen automaticky">
            <a:extLst>
              <a:ext uri="{FF2B5EF4-FFF2-40B4-BE49-F238E27FC236}">
                <a16:creationId xmlns:a16="http://schemas.microsoft.com/office/drawing/2014/main" id="{E963A5B0-D1C8-E66A-4D3D-6D16F21A8FBF}"/>
              </a:ext>
            </a:extLst>
          </p:cNvPr>
          <p:cNvPicPr>
            <a:picLocks noChangeAspect="1"/>
          </p:cNvPicPr>
          <p:nvPr/>
        </p:nvPicPr>
        <p:blipFill rotWithShape="1">
          <a:blip r:embed="rId3">
            <a:extLst>
              <a:ext uri="{28A0092B-C50C-407E-A947-70E740481C1C}">
                <a14:useLocalDpi xmlns:a14="http://schemas.microsoft.com/office/drawing/2010/main" val="0"/>
              </a:ext>
            </a:extLst>
          </a:blip>
          <a:srcRect l="8174" t="8879" r="44162" b="36435"/>
          <a:stretch/>
        </p:blipFill>
        <p:spPr>
          <a:xfrm>
            <a:off x="836617" y="2054294"/>
            <a:ext cx="6124464" cy="4969962"/>
          </a:xfrm>
          <a:prstGeom prst="rect">
            <a:avLst/>
          </a:prstGeom>
        </p:spPr>
      </p:pic>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889" y="0"/>
            <a:ext cx="15115571" cy="10439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ovéPole 20">
            <a:extLst>
              <a:ext uri="{FF2B5EF4-FFF2-40B4-BE49-F238E27FC236}">
                <a16:creationId xmlns:a16="http://schemas.microsoft.com/office/drawing/2014/main" id="{5E39D6E2-66DE-ADFE-9E5F-F874C3D52ADD}"/>
              </a:ext>
            </a:extLst>
          </p:cNvPr>
          <p:cNvSpPr txBox="1"/>
          <p:nvPr/>
        </p:nvSpPr>
        <p:spPr>
          <a:xfrm>
            <a:off x="1623301" y="742292"/>
            <a:ext cx="2975662" cy="646331"/>
          </a:xfrm>
          <a:prstGeom prst="rect">
            <a:avLst/>
          </a:prstGeom>
          <a:noFill/>
        </p:spPr>
        <p:txBody>
          <a:bodyPr wrap="square" rtlCol="0">
            <a:spAutoFit/>
          </a:bodyPr>
          <a:lstStyle/>
          <a:p>
            <a:r>
              <a:rPr lang="cs-CZ" dirty="0">
                <a:solidFill>
                  <a:schemeClr val="accent2">
                    <a:lumMod val="50000"/>
                  </a:schemeClr>
                </a:solidFill>
              </a:rPr>
              <a:t>SKŘÍŇ POLICOVÁ NÍZKÁ </a:t>
            </a:r>
          </a:p>
          <a:p>
            <a:r>
              <a:rPr lang="cs-CZ" dirty="0">
                <a:solidFill>
                  <a:schemeClr val="accent2">
                    <a:lumMod val="50000"/>
                  </a:schemeClr>
                </a:solidFill>
              </a:rPr>
              <a:t>POLOŽKA Č. 41002 O</a:t>
            </a:r>
          </a:p>
        </p:txBody>
      </p:sp>
      <p:cxnSp>
        <p:nvCxnSpPr>
          <p:cNvPr id="3" name="Přímá spojnice 2">
            <a:extLst>
              <a:ext uri="{FF2B5EF4-FFF2-40B4-BE49-F238E27FC236}">
                <a16:creationId xmlns:a16="http://schemas.microsoft.com/office/drawing/2014/main" id="{8ACB6DBD-8955-2D02-1C74-E5EF7072CFC7}"/>
              </a:ext>
            </a:extLst>
          </p:cNvPr>
          <p:cNvCxnSpPr/>
          <p:nvPr/>
        </p:nvCxnSpPr>
        <p:spPr>
          <a:xfrm>
            <a:off x="10088880" y="7226212"/>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5" name="Přímá spojnice 4">
            <a:extLst>
              <a:ext uri="{FF2B5EF4-FFF2-40B4-BE49-F238E27FC236}">
                <a16:creationId xmlns:a16="http://schemas.microsoft.com/office/drawing/2014/main" id="{79C35525-4C69-01F8-FE09-6A7D722CEB44}"/>
              </a:ext>
            </a:extLst>
          </p:cNvPr>
          <p:cNvCxnSpPr/>
          <p:nvPr/>
        </p:nvCxnSpPr>
        <p:spPr>
          <a:xfrm>
            <a:off x="10088880" y="766055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Přímá spojnice 6">
            <a:extLst>
              <a:ext uri="{FF2B5EF4-FFF2-40B4-BE49-F238E27FC236}">
                <a16:creationId xmlns:a16="http://schemas.microsoft.com/office/drawing/2014/main" id="{60D7FAD6-2C50-A411-36C5-BBB874B02842}"/>
              </a:ext>
            </a:extLst>
          </p:cNvPr>
          <p:cNvCxnSpPr/>
          <p:nvPr/>
        </p:nvCxnSpPr>
        <p:spPr>
          <a:xfrm>
            <a:off x="10076395" y="828295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FAF5E646-E629-AB52-7D64-F175023B834C}"/>
              </a:ext>
            </a:extLst>
          </p:cNvPr>
          <p:cNvCxnSpPr/>
          <p:nvPr/>
        </p:nvCxnSpPr>
        <p:spPr>
          <a:xfrm>
            <a:off x="10076395" y="8568204"/>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0" name="TextovéPole 9">
            <a:extLst>
              <a:ext uri="{FF2B5EF4-FFF2-40B4-BE49-F238E27FC236}">
                <a16:creationId xmlns:a16="http://schemas.microsoft.com/office/drawing/2014/main" id="{7638D63B-9288-D30E-2647-FEE28275B0ED}"/>
              </a:ext>
            </a:extLst>
          </p:cNvPr>
          <p:cNvSpPr txBox="1"/>
          <p:nvPr/>
        </p:nvSpPr>
        <p:spPr>
          <a:xfrm>
            <a:off x="10050131" y="7314827"/>
            <a:ext cx="4130040" cy="261610"/>
          </a:xfrm>
          <a:prstGeom prst="rect">
            <a:avLst/>
          </a:prstGeom>
          <a:noFill/>
        </p:spPr>
        <p:txBody>
          <a:bodyPr wrap="square" rtlCol="0">
            <a:spAutoFit/>
          </a:bodyPr>
          <a:lstStyle/>
          <a:p>
            <a:r>
              <a:rPr lang="cs-CZ" sz="1100" dirty="0"/>
              <a:t>KNIHA NÁBYTKU – ZAKÁZKOVÁ VÝROBA	</a:t>
            </a:r>
            <a:endParaRPr lang="cs-CZ" sz="1100" dirty="0">
              <a:solidFill>
                <a:srgbClr val="FF0000"/>
              </a:solidFill>
            </a:endParaRPr>
          </a:p>
        </p:txBody>
      </p:sp>
      <p:cxnSp>
        <p:nvCxnSpPr>
          <p:cNvPr id="13" name="Přímá spojnice 12">
            <a:extLst>
              <a:ext uri="{FF2B5EF4-FFF2-40B4-BE49-F238E27FC236}">
                <a16:creationId xmlns:a16="http://schemas.microsoft.com/office/drawing/2014/main" id="{0D30AB17-C1EC-EE87-51F5-DE51D87038A6}"/>
              </a:ext>
            </a:extLst>
          </p:cNvPr>
          <p:cNvCxnSpPr/>
          <p:nvPr/>
        </p:nvCxnSpPr>
        <p:spPr>
          <a:xfrm>
            <a:off x="10076395" y="8857765"/>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CBE6285E-5E14-8E63-3821-C634DAF027E7}"/>
              </a:ext>
            </a:extLst>
          </p:cNvPr>
          <p:cNvCxnSpPr/>
          <p:nvPr/>
        </p:nvCxnSpPr>
        <p:spPr>
          <a:xfrm>
            <a:off x="10076395" y="914732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E1CA5D6C-873A-B2BD-887D-D62DC30B6F1A}"/>
              </a:ext>
            </a:extLst>
          </p:cNvPr>
          <p:cNvCxnSpPr/>
          <p:nvPr/>
        </p:nvCxnSpPr>
        <p:spPr>
          <a:xfrm>
            <a:off x="10076395" y="9449450"/>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1976ABD7-2D60-6550-C8A7-1F9EDAA706DF}"/>
              </a:ext>
            </a:extLst>
          </p:cNvPr>
          <p:cNvSpPr txBox="1"/>
          <p:nvPr/>
        </p:nvSpPr>
        <p:spPr>
          <a:xfrm>
            <a:off x="9987280" y="8326821"/>
            <a:ext cx="4130040" cy="276999"/>
          </a:xfrm>
          <a:prstGeom prst="rect">
            <a:avLst/>
          </a:prstGeom>
          <a:noFill/>
        </p:spPr>
        <p:txBody>
          <a:bodyPr wrap="square" rtlCol="0">
            <a:spAutoFit/>
          </a:bodyPr>
          <a:lstStyle/>
          <a:p>
            <a:r>
              <a:rPr lang="cs-CZ" sz="1100" b="1" dirty="0"/>
              <a:t>SKŘÍŇ POLICOVÁ,  POLOŽKA Č. : 41002 O	</a:t>
            </a:r>
            <a:r>
              <a:rPr lang="cs-CZ" sz="1200" dirty="0"/>
              <a:t>	</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456223"/>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sp>
        <p:nvSpPr>
          <p:cNvPr id="2" name="TextovéPole 1">
            <a:extLst>
              <a:ext uri="{FF2B5EF4-FFF2-40B4-BE49-F238E27FC236}">
                <a16:creationId xmlns:a16="http://schemas.microsoft.com/office/drawing/2014/main" id="{2E36B166-BB4F-3CF4-5D42-936BAF4C2D74}"/>
              </a:ext>
            </a:extLst>
          </p:cNvPr>
          <p:cNvSpPr txBox="1"/>
          <p:nvPr/>
        </p:nvSpPr>
        <p:spPr>
          <a:xfrm>
            <a:off x="10017648" y="8528598"/>
            <a:ext cx="4219155" cy="1237455"/>
          </a:xfrm>
          <a:prstGeom prst="rect">
            <a:avLst/>
          </a:prstGeom>
          <a:noFill/>
        </p:spPr>
        <p:txBody>
          <a:bodyPr wrap="square" rtlCol="0">
            <a:spAutoFit/>
          </a:bodyPr>
          <a:lstStyle/>
          <a:p>
            <a:pPr>
              <a:lnSpc>
                <a:spcPts val="2300"/>
              </a:lnSpc>
            </a:pPr>
            <a:r>
              <a:rPr lang="cs-CZ" sz="1100" dirty="0"/>
              <a:t>UMÍSTĚNÍ:  OBĚ VODOLÉČBY 1.18, 1.19, KRYO 1.22,  MAGNET 1.23,  MOTODLAHA 1. 25, INDIV.Í AMBULANCE 1. 26, 1.28, 1.29, AMB A VYŠETŘOVNA 1.30, LOGOPEDIE 1.33, CVIČEBNY 2.16, 2.17, 2.18 , PSYCHOLOG 2.24, LÉKAŘ. POKOJ 2.25</a:t>
            </a:r>
            <a:endParaRPr lang="cs-CZ" sz="1100" dirty="0">
              <a:solidFill>
                <a:srgbClr val="FF0000"/>
              </a:solidFill>
            </a:endParaRPr>
          </a:p>
        </p:txBody>
      </p:sp>
      <p:pic>
        <p:nvPicPr>
          <p:cNvPr id="6" name="Obrázek 5" descr="Obsah obrázku skica, kresba, Perokresba, diagram&#10;&#10;Popis byl vytvořen automaticky">
            <a:extLst>
              <a:ext uri="{FF2B5EF4-FFF2-40B4-BE49-F238E27FC236}">
                <a16:creationId xmlns:a16="http://schemas.microsoft.com/office/drawing/2014/main" id="{E4675506-97E9-E129-9E19-56E8CADBFD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8573" y="7302463"/>
            <a:ext cx="3621767" cy="2501670"/>
          </a:xfrm>
          <a:prstGeom prst="rect">
            <a:avLst/>
          </a:prstGeom>
        </p:spPr>
      </p:pic>
      <p:sp>
        <p:nvSpPr>
          <p:cNvPr id="11" name="TextovéPole 10">
            <a:extLst>
              <a:ext uri="{FF2B5EF4-FFF2-40B4-BE49-F238E27FC236}">
                <a16:creationId xmlns:a16="http://schemas.microsoft.com/office/drawing/2014/main" id="{0EF79DDE-C6DF-9A4C-CF06-23E3B401BDCE}"/>
              </a:ext>
            </a:extLst>
          </p:cNvPr>
          <p:cNvSpPr txBox="1"/>
          <p:nvPr/>
        </p:nvSpPr>
        <p:spPr>
          <a:xfrm>
            <a:off x="7700384" y="7450684"/>
            <a:ext cx="2975662" cy="307777"/>
          </a:xfrm>
          <a:prstGeom prst="rect">
            <a:avLst/>
          </a:prstGeom>
          <a:noFill/>
        </p:spPr>
        <p:txBody>
          <a:bodyPr wrap="square" rtlCol="0">
            <a:spAutoFit/>
          </a:bodyPr>
          <a:lstStyle/>
          <a:p>
            <a:r>
              <a:rPr lang="cs-CZ" sz="1400" dirty="0">
                <a:solidFill>
                  <a:schemeClr val="accent2">
                    <a:lumMod val="50000"/>
                  </a:schemeClr>
                </a:solidFill>
              </a:rPr>
              <a:t>ÚCHYTKA</a:t>
            </a:r>
          </a:p>
        </p:txBody>
      </p:sp>
      <p:pic>
        <p:nvPicPr>
          <p:cNvPr id="16" name="Obrázek 15" descr="Obsah obrázku skica, Obdélník, diagram, kresba&#10;&#10;Popis byl vytvořen automaticky">
            <a:extLst>
              <a:ext uri="{FF2B5EF4-FFF2-40B4-BE49-F238E27FC236}">
                <a16:creationId xmlns:a16="http://schemas.microsoft.com/office/drawing/2014/main" id="{FC74195F-C56F-4C10-B4E7-6365FC7863A2}"/>
              </a:ext>
            </a:extLst>
          </p:cNvPr>
          <p:cNvPicPr>
            <a:picLocks noChangeAspect="1"/>
          </p:cNvPicPr>
          <p:nvPr/>
        </p:nvPicPr>
        <p:blipFill rotWithShape="1">
          <a:blip r:embed="rId3">
            <a:extLst>
              <a:ext uri="{28A0092B-C50C-407E-A947-70E740481C1C}">
                <a14:useLocalDpi xmlns:a14="http://schemas.microsoft.com/office/drawing/2010/main" val="0"/>
              </a:ext>
            </a:extLst>
          </a:blip>
          <a:srcRect l="53050" t="53910" r="17039" b="14932"/>
          <a:stretch/>
        </p:blipFill>
        <p:spPr>
          <a:xfrm>
            <a:off x="10676046" y="3463413"/>
            <a:ext cx="2346679" cy="1728945"/>
          </a:xfrm>
          <a:prstGeom prst="rect">
            <a:avLst/>
          </a:prstGeom>
        </p:spPr>
      </p:pic>
      <p:cxnSp>
        <p:nvCxnSpPr>
          <p:cNvPr id="4" name="Přímá spojnice 3">
            <a:extLst>
              <a:ext uri="{FF2B5EF4-FFF2-40B4-BE49-F238E27FC236}">
                <a16:creationId xmlns:a16="http://schemas.microsoft.com/office/drawing/2014/main" id="{A3EDB96E-A426-9DE3-32F3-E50C53F355C3}"/>
              </a:ext>
            </a:extLst>
          </p:cNvPr>
          <p:cNvCxnSpPr/>
          <p:nvPr/>
        </p:nvCxnSpPr>
        <p:spPr>
          <a:xfrm>
            <a:off x="10076395" y="974374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9" name="TextovéPole 18">
            <a:extLst>
              <a:ext uri="{FF2B5EF4-FFF2-40B4-BE49-F238E27FC236}">
                <a16:creationId xmlns:a16="http://schemas.microsoft.com/office/drawing/2014/main" id="{D47834C8-68CF-5DFD-BAD9-123BDD7CC1CD}"/>
              </a:ext>
            </a:extLst>
          </p:cNvPr>
          <p:cNvSpPr txBox="1"/>
          <p:nvPr/>
        </p:nvSpPr>
        <p:spPr>
          <a:xfrm>
            <a:off x="10050131" y="742292"/>
            <a:ext cx="4232602" cy="1954381"/>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r>
              <a:rPr lang="cs-CZ" sz="1100" dirty="0">
                <a:solidFill>
                  <a:schemeClr val="tx1">
                    <a:lumMod val="50000"/>
                    <a:lumOff val="50000"/>
                  </a:schemeClr>
                </a:solidFill>
              </a:rPr>
              <a:t>ZÁVĚSNÁ SKŘÍŇKA 80X65X40 CM, </a:t>
            </a:r>
          </a:p>
          <a:p>
            <a:r>
              <a:rPr lang="cs-CZ" sz="1100" dirty="0">
                <a:solidFill>
                  <a:schemeClr val="tx1">
                    <a:lumMod val="50000"/>
                    <a:lumOff val="50000"/>
                  </a:schemeClr>
                </a:solidFill>
              </a:rPr>
              <a:t>DVÍŘKA OTEVÍRAVÁ, 2X Š.40CM, </a:t>
            </a:r>
          </a:p>
          <a:p>
            <a:r>
              <a:rPr lang="cs-CZ" sz="1100" dirty="0">
                <a:solidFill>
                  <a:schemeClr val="tx1">
                    <a:lumMod val="50000"/>
                    <a:lumOff val="50000"/>
                  </a:schemeClr>
                </a:solidFill>
              </a:rPr>
              <a:t>VÝŠKA ZAVĚŠENÍ SKŘÍNĚ 15 CM N.Č.P., </a:t>
            </a:r>
          </a:p>
          <a:p>
            <a:r>
              <a:rPr lang="cs-CZ" sz="1100" dirty="0">
                <a:solidFill>
                  <a:schemeClr val="tx1">
                    <a:lumMod val="50000"/>
                    <a:lumOff val="50000"/>
                  </a:schemeClr>
                </a:solidFill>
              </a:rPr>
              <a:t>MATERIÁL LTD TL. 18MM, DEKOR PŘÍRODNÍ DUB, POVRCH ST10, </a:t>
            </a:r>
          </a:p>
          <a:p>
            <a:r>
              <a:rPr lang="cs-CZ" sz="1100" dirty="0">
                <a:solidFill>
                  <a:schemeClr val="tx1">
                    <a:lumMod val="50000"/>
                    <a:lumOff val="50000"/>
                  </a:schemeClr>
                </a:solidFill>
              </a:rPr>
              <a:t>HRANA NA DVÍŘKÁCH ABS 2MM.</a:t>
            </a:r>
          </a:p>
          <a:p>
            <a:r>
              <a:rPr lang="cs-CZ" sz="1100" dirty="0">
                <a:solidFill>
                  <a:schemeClr val="tx1">
                    <a:lumMod val="50000"/>
                    <a:lumOff val="50000"/>
                  </a:schemeClr>
                </a:solidFill>
              </a:rPr>
              <a:t>POLICE 1KS, VÝŠKOVĚ STAVITELNÉ (V KROKU 25MM), </a:t>
            </a:r>
          </a:p>
          <a:p>
            <a:r>
              <a:rPr lang="cs-CZ" sz="1100" dirty="0">
                <a:solidFill>
                  <a:schemeClr val="tx1">
                    <a:lumMod val="50000"/>
                    <a:lumOff val="50000"/>
                  </a:schemeClr>
                </a:solidFill>
              </a:rPr>
              <a:t>ÚCHYTKY 2KS, DL.168MM, HL. 36 / 27MM, V. 15MM,</a:t>
            </a:r>
          </a:p>
          <a:p>
            <a:r>
              <a:rPr lang="cs-CZ" sz="1100" dirty="0">
                <a:solidFill>
                  <a:schemeClr val="tx1">
                    <a:lumMod val="50000"/>
                    <a:lumOff val="50000"/>
                  </a:schemeClr>
                </a:solidFill>
              </a:rPr>
              <a:t>UMÍSTĚNÉ NA HORNÍ HRANĚ DVEŘÍ, BARVA ČERNÁ MATNÁ.</a:t>
            </a:r>
            <a:br>
              <a:rPr lang="en-US" sz="1100" dirty="0">
                <a:solidFill>
                  <a:schemeClr val="tx1">
                    <a:lumMod val="50000"/>
                    <a:lumOff val="50000"/>
                  </a:schemeClr>
                </a:solidFill>
                <a:hlinkClick r:id="rId5">
                  <a:extLst>
                    <a:ext uri="{A12FA001-AC4F-418D-AE19-62706E023703}">
                      <ahyp:hlinkClr xmlns:ahyp="http://schemas.microsoft.com/office/drawing/2018/hyperlinkcolor" val="tx"/>
                    </a:ext>
                  </a:extLst>
                </a:hlinkClick>
              </a:rPr>
            </a:br>
            <a:r>
              <a:rPr lang="cs-CZ" sz="1100" dirty="0">
                <a:solidFill>
                  <a:schemeClr val="tx1">
                    <a:lumMod val="50000"/>
                    <a:lumOff val="50000"/>
                  </a:schemeClr>
                </a:solidFill>
              </a:rPr>
              <a:t>DVEŘNÍ ZÁVĚSY 100° PRO NALOŽENÉ DVEŘE,  </a:t>
            </a:r>
            <a:r>
              <a:rPr lang="pt-BR" sz="1100" dirty="0">
                <a:solidFill>
                  <a:schemeClr val="tx1">
                    <a:lumMod val="50000"/>
                    <a:lumOff val="50000"/>
                  </a:schemeClr>
                </a:solidFill>
              </a:rPr>
              <a:t>S KLIPOVOU TECHNIKOU A INTEGROVANÝM TLUMENÍM</a:t>
            </a:r>
            <a:endParaRPr lang="cs-CZ" sz="1100" dirty="0"/>
          </a:p>
        </p:txBody>
      </p:sp>
      <p:sp>
        <p:nvSpPr>
          <p:cNvPr id="20" name="TextovéPole 19">
            <a:extLst>
              <a:ext uri="{FF2B5EF4-FFF2-40B4-BE49-F238E27FC236}">
                <a16:creationId xmlns:a16="http://schemas.microsoft.com/office/drawing/2014/main" id="{B067B113-6438-A39D-7067-EF2AF824F639}"/>
              </a:ext>
            </a:extLst>
          </p:cNvPr>
          <p:cNvSpPr txBox="1"/>
          <p:nvPr/>
        </p:nvSpPr>
        <p:spPr>
          <a:xfrm>
            <a:off x="11107243" y="775765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3602101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Obrázek 13" descr="Obsah obrázku skica, Obdélník, diagram, kresba&#10;&#10;Popis byl vytvořen automaticky">
            <a:extLst>
              <a:ext uri="{FF2B5EF4-FFF2-40B4-BE49-F238E27FC236}">
                <a16:creationId xmlns:a16="http://schemas.microsoft.com/office/drawing/2014/main" id="{E963A5B0-D1C8-E66A-4D3D-6D16F21A8FBF}"/>
              </a:ext>
            </a:extLst>
          </p:cNvPr>
          <p:cNvPicPr>
            <a:picLocks noChangeAspect="1"/>
          </p:cNvPicPr>
          <p:nvPr/>
        </p:nvPicPr>
        <p:blipFill rotWithShape="1">
          <a:blip r:embed="rId3">
            <a:extLst>
              <a:ext uri="{28A0092B-C50C-407E-A947-70E740481C1C}">
                <a14:useLocalDpi xmlns:a14="http://schemas.microsoft.com/office/drawing/2010/main" val="0"/>
              </a:ext>
            </a:extLst>
          </a:blip>
          <a:srcRect l="8174" t="8879" r="44162" b="36266"/>
          <a:stretch/>
        </p:blipFill>
        <p:spPr>
          <a:xfrm>
            <a:off x="836617" y="2054293"/>
            <a:ext cx="6124464" cy="4985365"/>
          </a:xfrm>
          <a:prstGeom prst="rect">
            <a:avLst/>
          </a:prstGeom>
        </p:spPr>
      </p:pic>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889" y="0"/>
            <a:ext cx="15115571" cy="10439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ovéPole 20">
            <a:extLst>
              <a:ext uri="{FF2B5EF4-FFF2-40B4-BE49-F238E27FC236}">
                <a16:creationId xmlns:a16="http://schemas.microsoft.com/office/drawing/2014/main" id="{5E39D6E2-66DE-ADFE-9E5F-F874C3D52ADD}"/>
              </a:ext>
            </a:extLst>
          </p:cNvPr>
          <p:cNvSpPr txBox="1"/>
          <p:nvPr/>
        </p:nvSpPr>
        <p:spPr>
          <a:xfrm>
            <a:off x="1597509" y="740916"/>
            <a:ext cx="4262963" cy="646331"/>
          </a:xfrm>
          <a:prstGeom prst="rect">
            <a:avLst/>
          </a:prstGeom>
          <a:noFill/>
        </p:spPr>
        <p:txBody>
          <a:bodyPr wrap="square" rtlCol="0">
            <a:spAutoFit/>
          </a:bodyPr>
          <a:lstStyle/>
          <a:p>
            <a:r>
              <a:rPr lang="cs-CZ" dirty="0">
                <a:solidFill>
                  <a:schemeClr val="accent2">
                    <a:lumMod val="50000"/>
                  </a:schemeClr>
                </a:solidFill>
              </a:rPr>
              <a:t>SKŘÍŇ POLICOVÁ NÍZKÁ BEZ POLIC</a:t>
            </a:r>
          </a:p>
          <a:p>
            <a:r>
              <a:rPr lang="cs-CZ" dirty="0">
                <a:solidFill>
                  <a:schemeClr val="accent2">
                    <a:lumMod val="50000"/>
                  </a:schemeClr>
                </a:solidFill>
              </a:rPr>
              <a:t>POLOŽKA Č. 41002 O - B</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9898530" y="637398"/>
            <a:ext cx="4487067" cy="2123658"/>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r>
              <a:rPr lang="cs-CZ" sz="1100" dirty="0">
                <a:solidFill>
                  <a:schemeClr val="tx1">
                    <a:lumMod val="50000"/>
                    <a:lumOff val="50000"/>
                  </a:schemeClr>
                </a:solidFill>
              </a:rPr>
              <a:t>ZÁVĚSNÁ SKŘÍŇKA 80X65X40 CM, </a:t>
            </a:r>
          </a:p>
          <a:p>
            <a:r>
              <a:rPr lang="cs-CZ" sz="1100" dirty="0">
                <a:solidFill>
                  <a:schemeClr val="tx1">
                    <a:lumMod val="50000"/>
                    <a:lumOff val="50000"/>
                  </a:schemeClr>
                </a:solidFill>
              </a:rPr>
              <a:t>DVÍŘKA OTEVÍRAVÁ, 2X Š.40CM, </a:t>
            </a:r>
          </a:p>
          <a:p>
            <a:r>
              <a:rPr lang="cs-CZ" sz="1100" dirty="0">
                <a:solidFill>
                  <a:schemeClr val="tx1">
                    <a:lumMod val="50000"/>
                    <a:lumOff val="50000"/>
                  </a:schemeClr>
                </a:solidFill>
              </a:rPr>
              <a:t>VÝŠKA ZAVĚŠENÍ SKŘÍNĚ 15 CM N.Č.P., </a:t>
            </a:r>
          </a:p>
          <a:p>
            <a:r>
              <a:rPr lang="cs-CZ" sz="1100" dirty="0">
                <a:solidFill>
                  <a:schemeClr val="tx1">
                    <a:lumMod val="50000"/>
                    <a:lumOff val="50000"/>
                  </a:schemeClr>
                </a:solidFill>
              </a:rPr>
              <a:t>MATERIÁL LTD TL. 18MM, DEKOR PŘÍRODNÍ DUB, POVRCH ST10, </a:t>
            </a:r>
          </a:p>
          <a:p>
            <a:r>
              <a:rPr lang="cs-CZ" sz="1100" dirty="0">
                <a:solidFill>
                  <a:schemeClr val="tx1">
                    <a:lumMod val="50000"/>
                    <a:lumOff val="50000"/>
                  </a:schemeClr>
                </a:solidFill>
              </a:rPr>
              <a:t>HRANA NA DVÍŘKÁCH ABS 2MM.</a:t>
            </a:r>
          </a:p>
          <a:p>
            <a:r>
              <a:rPr lang="cs-CZ" sz="1100" dirty="0">
                <a:solidFill>
                  <a:schemeClr val="tx1">
                    <a:lumMod val="50000"/>
                    <a:lumOff val="50000"/>
                  </a:schemeClr>
                </a:solidFill>
              </a:rPr>
              <a:t>BEZ POLIC, OTVORY V BOCÍCH PRO VÝŠKOVOU STAVITELNOST POLIC  ALE PŘIPRAVIT - V KROKU 25MM. </a:t>
            </a:r>
          </a:p>
          <a:p>
            <a:r>
              <a:rPr lang="cs-CZ" sz="1100" dirty="0">
                <a:solidFill>
                  <a:schemeClr val="tx1">
                    <a:lumMod val="50000"/>
                    <a:lumOff val="50000"/>
                  </a:schemeClr>
                </a:solidFill>
              </a:rPr>
              <a:t>ÚCHYTKY 2KS, DL.168MM, HL. 36 / 27MM, V. 15MM,</a:t>
            </a:r>
          </a:p>
          <a:p>
            <a:r>
              <a:rPr lang="cs-CZ" sz="1100" dirty="0">
                <a:solidFill>
                  <a:schemeClr val="tx1">
                    <a:lumMod val="50000"/>
                    <a:lumOff val="50000"/>
                  </a:schemeClr>
                </a:solidFill>
              </a:rPr>
              <a:t>UMÍSTĚNÉ NA HORNÍ HRANĚ DVEŘÍ, BARVA ČERNÁ MATNÁ.</a:t>
            </a:r>
            <a:br>
              <a:rPr lang="en-US" sz="1100" dirty="0">
                <a:solidFill>
                  <a:schemeClr val="tx1">
                    <a:lumMod val="50000"/>
                    <a:lumOff val="50000"/>
                  </a:schemeClr>
                </a:solidFill>
                <a:hlinkClick r:id="rId4">
                  <a:extLst>
                    <a:ext uri="{A12FA001-AC4F-418D-AE19-62706E023703}">
                      <ahyp:hlinkClr xmlns:ahyp="http://schemas.microsoft.com/office/drawing/2018/hyperlinkcolor" val="tx"/>
                    </a:ext>
                  </a:extLst>
                </a:hlinkClick>
              </a:rPr>
            </a:br>
            <a:r>
              <a:rPr lang="cs-CZ" sz="1100" dirty="0">
                <a:solidFill>
                  <a:schemeClr val="tx1">
                    <a:lumMod val="50000"/>
                    <a:lumOff val="50000"/>
                  </a:schemeClr>
                </a:solidFill>
              </a:rPr>
              <a:t>DVEŘNÍ ZÁVĚSY 100° PRO NALOŽENÉ DVEŘE,  </a:t>
            </a:r>
            <a:r>
              <a:rPr lang="pt-BR" sz="1100" dirty="0">
                <a:solidFill>
                  <a:schemeClr val="tx1">
                    <a:lumMod val="50000"/>
                    <a:lumOff val="50000"/>
                  </a:schemeClr>
                </a:solidFill>
              </a:rPr>
              <a:t>S KLIPOVOU TECHNIKOU A INTEGROVANÝM TLUMENÍM</a:t>
            </a:r>
            <a:endParaRPr lang="cs-CZ" sz="1100" dirty="0"/>
          </a:p>
        </p:txBody>
      </p:sp>
      <p:cxnSp>
        <p:nvCxnSpPr>
          <p:cNvPr id="3" name="Přímá spojnice 2">
            <a:extLst>
              <a:ext uri="{FF2B5EF4-FFF2-40B4-BE49-F238E27FC236}">
                <a16:creationId xmlns:a16="http://schemas.microsoft.com/office/drawing/2014/main" id="{8ACB6DBD-8955-2D02-1C74-E5EF7072CFC7}"/>
              </a:ext>
            </a:extLst>
          </p:cNvPr>
          <p:cNvCxnSpPr>
            <a:cxnSpLocks/>
          </p:cNvCxnSpPr>
          <p:nvPr/>
        </p:nvCxnSpPr>
        <p:spPr>
          <a:xfrm>
            <a:off x="9937280" y="7363097"/>
            <a:ext cx="4427166"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5" name="Přímá spojnice 4">
            <a:extLst>
              <a:ext uri="{FF2B5EF4-FFF2-40B4-BE49-F238E27FC236}">
                <a16:creationId xmlns:a16="http://schemas.microsoft.com/office/drawing/2014/main" id="{79C35525-4C69-01F8-FE09-6A7D722CEB44}"/>
              </a:ext>
            </a:extLst>
          </p:cNvPr>
          <p:cNvCxnSpPr>
            <a:cxnSpLocks/>
          </p:cNvCxnSpPr>
          <p:nvPr/>
        </p:nvCxnSpPr>
        <p:spPr>
          <a:xfrm>
            <a:off x="9937280" y="7797436"/>
            <a:ext cx="4427166"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Přímá spojnice 6">
            <a:extLst>
              <a:ext uri="{FF2B5EF4-FFF2-40B4-BE49-F238E27FC236}">
                <a16:creationId xmlns:a16="http://schemas.microsoft.com/office/drawing/2014/main" id="{60D7FAD6-2C50-A411-36C5-BBB874B02842}"/>
              </a:ext>
            </a:extLst>
          </p:cNvPr>
          <p:cNvCxnSpPr>
            <a:cxnSpLocks/>
          </p:cNvCxnSpPr>
          <p:nvPr/>
        </p:nvCxnSpPr>
        <p:spPr>
          <a:xfrm>
            <a:off x="9937280" y="8568101"/>
            <a:ext cx="4427166"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FAF5E646-E629-AB52-7D64-F175023B834C}"/>
              </a:ext>
            </a:extLst>
          </p:cNvPr>
          <p:cNvCxnSpPr>
            <a:cxnSpLocks/>
          </p:cNvCxnSpPr>
          <p:nvPr/>
        </p:nvCxnSpPr>
        <p:spPr>
          <a:xfrm>
            <a:off x="9937280" y="8853347"/>
            <a:ext cx="4427166"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0" name="TextovéPole 9">
            <a:extLst>
              <a:ext uri="{FF2B5EF4-FFF2-40B4-BE49-F238E27FC236}">
                <a16:creationId xmlns:a16="http://schemas.microsoft.com/office/drawing/2014/main" id="{7638D63B-9288-D30E-2647-FEE28275B0ED}"/>
              </a:ext>
            </a:extLst>
          </p:cNvPr>
          <p:cNvSpPr txBox="1"/>
          <p:nvPr/>
        </p:nvSpPr>
        <p:spPr>
          <a:xfrm>
            <a:off x="9898530" y="7484091"/>
            <a:ext cx="4427166" cy="276999"/>
          </a:xfrm>
          <a:prstGeom prst="rect">
            <a:avLst/>
          </a:prstGeom>
          <a:noFill/>
        </p:spPr>
        <p:txBody>
          <a:bodyPr wrap="square" rtlCol="0">
            <a:spAutoFit/>
          </a:bodyPr>
          <a:lstStyle/>
          <a:p>
            <a:r>
              <a:rPr lang="cs-CZ" sz="1100" dirty="0"/>
              <a:t>KNIHA NÁBYTKU – ZAKÁZKOVÁ VÝROBA</a:t>
            </a:r>
            <a:r>
              <a:rPr lang="cs-CZ" sz="1200" dirty="0"/>
              <a:t>	</a:t>
            </a:r>
            <a:endParaRPr lang="cs-CZ" sz="1200" dirty="0">
              <a:solidFill>
                <a:srgbClr val="FF0000"/>
              </a:solidFill>
            </a:endParaRPr>
          </a:p>
        </p:txBody>
      </p:sp>
      <p:cxnSp>
        <p:nvCxnSpPr>
          <p:cNvPr id="13" name="Přímá spojnice 12">
            <a:extLst>
              <a:ext uri="{FF2B5EF4-FFF2-40B4-BE49-F238E27FC236}">
                <a16:creationId xmlns:a16="http://schemas.microsoft.com/office/drawing/2014/main" id="{0D30AB17-C1EC-EE87-51F5-DE51D87038A6}"/>
              </a:ext>
            </a:extLst>
          </p:cNvPr>
          <p:cNvCxnSpPr>
            <a:cxnSpLocks/>
          </p:cNvCxnSpPr>
          <p:nvPr/>
        </p:nvCxnSpPr>
        <p:spPr>
          <a:xfrm>
            <a:off x="9937280" y="9142908"/>
            <a:ext cx="4427166"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CBE6285E-5E14-8E63-3821-C634DAF027E7}"/>
              </a:ext>
            </a:extLst>
          </p:cNvPr>
          <p:cNvCxnSpPr>
            <a:cxnSpLocks/>
          </p:cNvCxnSpPr>
          <p:nvPr/>
        </p:nvCxnSpPr>
        <p:spPr>
          <a:xfrm>
            <a:off x="9937280" y="9432469"/>
            <a:ext cx="4427166"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E1CA5D6C-873A-B2BD-887D-D62DC30B6F1A}"/>
              </a:ext>
            </a:extLst>
          </p:cNvPr>
          <p:cNvCxnSpPr>
            <a:cxnSpLocks/>
          </p:cNvCxnSpPr>
          <p:nvPr/>
        </p:nvCxnSpPr>
        <p:spPr>
          <a:xfrm>
            <a:off x="9937280" y="9734593"/>
            <a:ext cx="4427166"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1976ABD7-2D60-6550-C8A7-1F9EDAA706DF}"/>
              </a:ext>
            </a:extLst>
          </p:cNvPr>
          <p:cNvSpPr txBox="1"/>
          <p:nvPr/>
        </p:nvSpPr>
        <p:spPr>
          <a:xfrm>
            <a:off x="9909340" y="8586418"/>
            <a:ext cx="4427166" cy="276999"/>
          </a:xfrm>
          <a:prstGeom prst="rect">
            <a:avLst/>
          </a:prstGeom>
          <a:noFill/>
        </p:spPr>
        <p:txBody>
          <a:bodyPr wrap="square" rtlCol="0">
            <a:spAutoFit/>
          </a:bodyPr>
          <a:lstStyle/>
          <a:p>
            <a:r>
              <a:rPr lang="cs-CZ" sz="1100" b="1" dirty="0"/>
              <a:t>SKŘÍŇ POLICOVÁ,  POLOŽKA Č. : 41002 O - B	</a:t>
            </a:r>
            <a:r>
              <a:rPr lang="cs-CZ" sz="1200" b="1" dirty="0"/>
              <a:t>	</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9881400" y="5593108"/>
            <a:ext cx="4487066"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sp>
        <p:nvSpPr>
          <p:cNvPr id="2" name="TextovéPole 1">
            <a:extLst>
              <a:ext uri="{FF2B5EF4-FFF2-40B4-BE49-F238E27FC236}">
                <a16:creationId xmlns:a16="http://schemas.microsoft.com/office/drawing/2014/main" id="{2E36B166-BB4F-3CF4-5D42-936BAF4C2D74}"/>
              </a:ext>
            </a:extLst>
          </p:cNvPr>
          <p:cNvSpPr txBox="1"/>
          <p:nvPr/>
        </p:nvSpPr>
        <p:spPr>
          <a:xfrm>
            <a:off x="9909340" y="8805606"/>
            <a:ext cx="4522692" cy="352597"/>
          </a:xfrm>
          <a:prstGeom prst="rect">
            <a:avLst/>
          </a:prstGeom>
          <a:noFill/>
        </p:spPr>
        <p:txBody>
          <a:bodyPr wrap="square" rtlCol="0">
            <a:spAutoFit/>
          </a:bodyPr>
          <a:lstStyle/>
          <a:p>
            <a:pPr>
              <a:lnSpc>
                <a:spcPts val="2300"/>
              </a:lnSpc>
            </a:pPr>
            <a:r>
              <a:rPr lang="cs-CZ" sz="1100" dirty="0"/>
              <a:t>UMÍSTĚNÍ:  LYMFO 1.24</a:t>
            </a:r>
            <a:endParaRPr lang="cs-CZ" sz="1100" dirty="0">
              <a:solidFill>
                <a:srgbClr val="FF0000"/>
              </a:solidFill>
            </a:endParaRPr>
          </a:p>
        </p:txBody>
      </p:sp>
      <p:pic>
        <p:nvPicPr>
          <p:cNvPr id="6" name="Obrázek 5" descr="Obsah obrázku skica, kresba, Perokresba, diagram&#10;&#10;Popis byl vytvořen automaticky">
            <a:extLst>
              <a:ext uri="{FF2B5EF4-FFF2-40B4-BE49-F238E27FC236}">
                <a16:creationId xmlns:a16="http://schemas.microsoft.com/office/drawing/2014/main" id="{E4675506-97E9-E129-9E19-56E8CADBFD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8573" y="7302463"/>
            <a:ext cx="3621767" cy="2501670"/>
          </a:xfrm>
          <a:prstGeom prst="rect">
            <a:avLst/>
          </a:prstGeom>
        </p:spPr>
      </p:pic>
      <p:sp>
        <p:nvSpPr>
          <p:cNvPr id="11" name="TextovéPole 10">
            <a:extLst>
              <a:ext uri="{FF2B5EF4-FFF2-40B4-BE49-F238E27FC236}">
                <a16:creationId xmlns:a16="http://schemas.microsoft.com/office/drawing/2014/main" id="{0EF79DDE-C6DF-9A4C-CF06-23E3B401BDCE}"/>
              </a:ext>
            </a:extLst>
          </p:cNvPr>
          <p:cNvSpPr txBox="1"/>
          <p:nvPr/>
        </p:nvSpPr>
        <p:spPr>
          <a:xfrm>
            <a:off x="7700384" y="7450684"/>
            <a:ext cx="2975662" cy="307777"/>
          </a:xfrm>
          <a:prstGeom prst="rect">
            <a:avLst/>
          </a:prstGeom>
          <a:noFill/>
        </p:spPr>
        <p:txBody>
          <a:bodyPr wrap="square" rtlCol="0">
            <a:spAutoFit/>
          </a:bodyPr>
          <a:lstStyle/>
          <a:p>
            <a:r>
              <a:rPr lang="cs-CZ" sz="1400" dirty="0">
                <a:solidFill>
                  <a:schemeClr val="accent2">
                    <a:lumMod val="50000"/>
                  </a:schemeClr>
                </a:solidFill>
              </a:rPr>
              <a:t>ÚCHYTKA</a:t>
            </a:r>
          </a:p>
        </p:txBody>
      </p:sp>
      <p:pic>
        <p:nvPicPr>
          <p:cNvPr id="16" name="Obrázek 15" descr="Obsah obrázku skica, Obdélník, diagram, kresba&#10;&#10;Popis byl vytvořen automaticky">
            <a:extLst>
              <a:ext uri="{FF2B5EF4-FFF2-40B4-BE49-F238E27FC236}">
                <a16:creationId xmlns:a16="http://schemas.microsoft.com/office/drawing/2014/main" id="{FC74195F-C56F-4C10-B4E7-6365FC7863A2}"/>
              </a:ext>
            </a:extLst>
          </p:cNvPr>
          <p:cNvPicPr>
            <a:picLocks noChangeAspect="1"/>
          </p:cNvPicPr>
          <p:nvPr/>
        </p:nvPicPr>
        <p:blipFill rotWithShape="1">
          <a:blip r:embed="rId3">
            <a:extLst>
              <a:ext uri="{28A0092B-C50C-407E-A947-70E740481C1C}">
                <a14:useLocalDpi xmlns:a14="http://schemas.microsoft.com/office/drawing/2010/main" val="0"/>
              </a:ext>
            </a:extLst>
          </a:blip>
          <a:srcRect l="53050" t="53910" r="17039" b="14932"/>
          <a:stretch/>
        </p:blipFill>
        <p:spPr>
          <a:xfrm>
            <a:off x="10524446" y="3600298"/>
            <a:ext cx="2515505" cy="1728945"/>
          </a:xfrm>
          <a:prstGeom prst="rect">
            <a:avLst/>
          </a:prstGeom>
        </p:spPr>
      </p:pic>
      <p:cxnSp>
        <p:nvCxnSpPr>
          <p:cNvPr id="4" name="Přímá spojnice 3">
            <a:extLst>
              <a:ext uri="{FF2B5EF4-FFF2-40B4-BE49-F238E27FC236}">
                <a16:creationId xmlns:a16="http://schemas.microsoft.com/office/drawing/2014/main" id="{A3EDB96E-A426-9DE3-32F3-E50C53F355C3}"/>
              </a:ext>
            </a:extLst>
          </p:cNvPr>
          <p:cNvCxnSpPr>
            <a:cxnSpLocks/>
          </p:cNvCxnSpPr>
          <p:nvPr/>
        </p:nvCxnSpPr>
        <p:spPr>
          <a:xfrm>
            <a:off x="9937280" y="10028884"/>
            <a:ext cx="4427166"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46" name="TextovéPole 45">
            <a:extLst>
              <a:ext uri="{FF2B5EF4-FFF2-40B4-BE49-F238E27FC236}">
                <a16:creationId xmlns:a16="http://schemas.microsoft.com/office/drawing/2014/main" id="{ABF83B29-B794-97D1-ADB5-EC8B452DE6D5}"/>
              </a:ext>
            </a:extLst>
          </p:cNvPr>
          <p:cNvSpPr txBox="1"/>
          <p:nvPr/>
        </p:nvSpPr>
        <p:spPr>
          <a:xfrm>
            <a:off x="11315060" y="7951936"/>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1683160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ovéPole 20">
            <a:extLst>
              <a:ext uri="{FF2B5EF4-FFF2-40B4-BE49-F238E27FC236}">
                <a16:creationId xmlns:a16="http://schemas.microsoft.com/office/drawing/2014/main" id="{5E39D6E2-66DE-ADFE-9E5F-F874C3D52ADD}"/>
              </a:ext>
            </a:extLst>
          </p:cNvPr>
          <p:cNvSpPr txBox="1"/>
          <p:nvPr/>
        </p:nvSpPr>
        <p:spPr>
          <a:xfrm>
            <a:off x="1459178" y="926958"/>
            <a:ext cx="3914842" cy="646331"/>
          </a:xfrm>
          <a:prstGeom prst="rect">
            <a:avLst/>
          </a:prstGeom>
          <a:noFill/>
        </p:spPr>
        <p:txBody>
          <a:bodyPr wrap="square" rtlCol="0">
            <a:spAutoFit/>
          </a:bodyPr>
          <a:lstStyle/>
          <a:p>
            <a:r>
              <a:rPr lang="cs-CZ" dirty="0">
                <a:solidFill>
                  <a:schemeClr val="accent2">
                    <a:lumMod val="50000"/>
                  </a:schemeClr>
                </a:solidFill>
              </a:rPr>
              <a:t>ZÁVĚSNÁ SKŘÍŇKA POD UMAVADLO</a:t>
            </a:r>
          </a:p>
          <a:p>
            <a:r>
              <a:rPr lang="cs-CZ" dirty="0">
                <a:solidFill>
                  <a:schemeClr val="accent2">
                    <a:lumMod val="50000"/>
                  </a:schemeClr>
                </a:solidFill>
              </a:rPr>
              <a:t>POLOŽKA Č. 41003 O</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27727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r>
              <a:rPr lang="cs-CZ" sz="1100" dirty="0">
                <a:solidFill>
                  <a:schemeClr val="tx1">
                    <a:lumMod val="50000"/>
                    <a:lumOff val="50000"/>
                  </a:schemeClr>
                </a:solidFill>
              </a:rPr>
              <a:t>ZÁVĚSNÁ SKŘÍŇKA POD STÁVAJÍCÍ UMYVADLO (CONCEPT 100 Š. 55CM) 47,4X40,8X40,8 CM, JEDNA PLNOVÝSUVNÁ ZÁSUVKA, </a:t>
            </a:r>
          </a:p>
          <a:p>
            <a:r>
              <a:rPr lang="cs-CZ" sz="1100" dirty="0">
                <a:solidFill>
                  <a:schemeClr val="tx1">
                    <a:lumMod val="50000"/>
                    <a:lumOff val="50000"/>
                  </a:schemeClr>
                </a:solidFill>
              </a:rPr>
              <a:t>MATERIÁL LTD TL. 18MM, DEKOR PŘÍRODNÍ DUB, POVRCH ST10, </a:t>
            </a:r>
          </a:p>
          <a:p>
            <a:r>
              <a:rPr lang="cs-CZ" sz="1100" dirty="0">
                <a:solidFill>
                  <a:schemeClr val="tx1">
                    <a:lumMod val="50000"/>
                    <a:lumOff val="50000"/>
                  </a:schemeClr>
                </a:solidFill>
              </a:rPr>
              <a:t>HRANA NA ČELE ŠUPLÍKU ABS 2MM.</a:t>
            </a:r>
          </a:p>
          <a:p>
            <a:r>
              <a:rPr lang="cs-CZ" sz="1100" dirty="0">
                <a:solidFill>
                  <a:schemeClr val="tx1">
                    <a:lumMod val="50000"/>
                    <a:lumOff val="50000"/>
                  </a:schemeClr>
                </a:solidFill>
              </a:rPr>
              <a:t>BEZ ÚCHYTEK, ŘEŠENO ZKOSENOU HRANOU ZÁSUVKY, </a:t>
            </a:r>
            <a:br>
              <a:rPr lang="en-US" sz="1100" dirty="0">
                <a:solidFill>
                  <a:schemeClr val="tx1">
                    <a:lumMod val="50000"/>
                    <a:lumOff val="50000"/>
                  </a:schemeClr>
                </a:solidFill>
                <a:hlinkClick r:id="rId3">
                  <a:extLst>
                    <a:ext uri="{A12FA001-AC4F-418D-AE19-62706E023703}">
                      <ahyp:hlinkClr xmlns:ahyp="http://schemas.microsoft.com/office/drawing/2018/hyperlinkcolor" val="tx"/>
                    </a:ext>
                  </a:extLst>
                </a:hlinkClick>
              </a:rPr>
            </a:br>
            <a:endParaRPr lang="cs-CZ" sz="1100" dirty="0"/>
          </a:p>
        </p:txBody>
      </p:sp>
      <p:cxnSp>
        <p:nvCxnSpPr>
          <p:cNvPr id="3" name="Přímá spojnice 2">
            <a:extLst>
              <a:ext uri="{FF2B5EF4-FFF2-40B4-BE49-F238E27FC236}">
                <a16:creationId xmlns:a16="http://schemas.microsoft.com/office/drawing/2014/main" id="{8ACB6DBD-8955-2D02-1C74-E5EF7072CFC7}"/>
              </a:ext>
            </a:extLst>
          </p:cNvPr>
          <p:cNvCxnSpPr/>
          <p:nvPr/>
        </p:nvCxnSpPr>
        <p:spPr>
          <a:xfrm>
            <a:off x="10106011" y="712721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5" name="Přímá spojnice 4">
            <a:extLst>
              <a:ext uri="{FF2B5EF4-FFF2-40B4-BE49-F238E27FC236}">
                <a16:creationId xmlns:a16="http://schemas.microsoft.com/office/drawing/2014/main" id="{79C35525-4C69-01F8-FE09-6A7D722CEB44}"/>
              </a:ext>
            </a:extLst>
          </p:cNvPr>
          <p:cNvCxnSpPr/>
          <p:nvPr/>
        </p:nvCxnSpPr>
        <p:spPr>
          <a:xfrm>
            <a:off x="10106011" y="7561552"/>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Přímá spojnice 6">
            <a:extLst>
              <a:ext uri="{FF2B5EF4-FFF2-40B4-BE49-F238E27FC236}">
                <a16:creationId xmlns:a16="http://schemas.microsoft.com/office/drawing/2014/main" id="{60D7FAD6-2C50-A411-36C5-BBB874B02842}"/>
              </a:ext>
            </a:extLst>
          </p:cNvPr>
          <p:cNvCxnSpPr/>
          <p:nvPr/>
        </p:nvCxnSpPr>
        <p:spPr>
          <a:xfrm>
            <a:off x="10133895" y="822553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FAF5E646-E629-AB52-7D64-F175023B834C}"/>
              </a:ext>
            </a:extLst>
          </p:cNvPr>
          <p:cNvCxnSpPr/>
          <p:nvPr/>
        </p:nvCxnSpPr>
        <p:spPr>
          <a:xfrm>
            <a:off x="10133895" y="851078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0" name="TextovéPole 9">
            <a:extLst>
              <a:ext uri="{FF2B5EF4-FFF2-40B4-BE49-F238E27FC236}">
                <a16:creationId xmlns:a16="http://schemas.microsoft.com/office/drawing/2014/main" id="{7638D63B-9288-D30E-2647-FEE28275B0ED}"/>
              </a:ext>
            </a:extLst>
          </p:cNvPr>
          <p:cNvSpPr txBox="1"/>
          <p:nvPr/>
        </p:nvSpPr>
        <p:spPr>
          <a:xfrm>
            <a:off x="10078015" y="7231264"/>
            <a:ext cx="4130040" cy="261610"/>
          </a:xfrm>
          <a:prstGeom prst="rect">
            <a:avLst/>
          </a:prstGeom>
          <a:noFill/>
        </p:spPr>
        <p:txBody>
          <a:bodyPr wrap="square" rtlCol="0">
            <a:spAutoFit/>
          </a:bodyPr>
          <a:lstStyle/>
          <a:p>
            <a:r>
              <a:rPr lang="cs-CZ" sz="1100" dirty="0"/>
              <a:t>KNIHA NÁBYTKU – ZAKÁZKOVÁ VÝROBA	</a:t>
            </a:r>
            <a:endParaRPr lang="cs-CZ" sz="1100" dirty="0">
              <a:solidFill>
                <a:srgbClr val="FF0000"/>
              </a:solidFill>
            </a:endParaRPr>
          </a:p>
        </p:txBody>
      </p:sp>
      <p:cxnSp>
        <p:nvCxnSpPr>
          <p:cNvPr id="13" name="Přímá spojnice 12">
            <a:extLst>
              <a:ext uri="{FF2B5EF4-FFF2-40B4-BE49-F238E27FC236}">
                <a16:creationId xmlns:a16="http://schemas.microsoft.com/office/drawing/2014/main" id="{0D30AB17-C1EC-EE87-51F5-DE51D87038A6}"/>
              </a:ext>
            </a:extLst>
          </p:cNvPr>
          <p:cNvCxnSpPr/>
          <p:nvPr/>
        </p:nvCxnSpPr>
        <p:spPr>
          <a:xfrm>
            <a:off x="10133895" y="8800344"/>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CBE6285E-5E14-8E63-3821-C634DAF027E7}"/>
              </a:ext>
            </a:extLst>
          </p:cNvPr>
          <p:cNvCxnSpPr/>
          <p:nvPr/>
        </p:nvCxnSpPr>
        <p:spPr>
          <a:xfrm>
            <a:off x="10133895" y="9089905"/>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E1CA5D6C-873A-B2BD-887D-D62DC30B6F1A}"/>
              </a:ext>
            </a:extLst>
          </p:cNvPr>
          <p:cNvCxnSpPr/>
          <p:nvPr/>
        </p:nvCxnSpPr>
        <p:spPr>
          <a:xfrm>
            <a:off x="10133895" y="939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1976ABD7-2D60-6550-C8A7-1F9EDAA706DF}"/>
              </a:ext>
            </a:extLst>
          </p:cNvPr>
          <p:cNvSpPr txBox="1"/>
          <p:nvPr/>
        </p:nvSpPr>
        <p:spPr>
          <a:xfrm>
            <a:off x="10078015" y="8264811"/>
            <a:ext cx="4130040" cy="261610"/>
          </a:xfrm>
          <a:prstGeom prst="rect">
            <a:avLst/>
          </a:prstGeom>
          <a:noFill/>
        </p:spPr>
        <p:txBody>
          <a:bodyPr wrap="square" rtlCol="0">
            <a:spAutoFit/>
          </a:bodyPr>
          <a:lstStyle/>
          <a:p>
            <a:r>
              <a:rPr lang="cs-CZ" sz="1100" b="1" dirty="0"/>
              <a:t>ZÁVĚSNÁ SKŘÍŇ ,  POLOŽKA Č. : 41003 O</a:t>
            </a:r>
            <a:r>
              <a:rPr lang="cs-CZ" sz="1100" dirty="0"/>
              <a:t>		</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50131" y="5357224"/>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12" name="Obrázek 11" descr="Obsah obrázku skica, diagram, Technický výkres, Plán&#10;&#10;Popis byl vytvořen automaticky">
            <a:extLst>
              <a:ext uri="{FF2B5EF4-FFF2-40B4-BE49-F238E27FC236}">
                <a16:creationId xmlns:a16="http://schemas.microsoft.com/office/drawing/2014/main" id="{8BCFB774-53BF-8485-FA5B-311C4E282593}"/>
              </a:ext>
            </a:extLst>
          </p:cNvPr>
          <p:cNvPicPr>
            <a:picLocks noChangeAspect="1"/>
          </p:cNvPicPr>
          <p:nvPr/>
        </p:nvPicPr>
        <p:blipFill rotWithShape="1">
          <a:blip r:embed="rId4">
            <a:extLst>
              <a:ext uri="{28A0092B-C50C-407E-A947-70E740481C1C}">
                <a14:useLocalDpi xmlns:a14="http://schemas.microsoft.com/office/drawing/2010/main" val="0"/>
              </a:ext>
            </a:extLst>
          </a:blip>
          <a:srcRect l="28596" t="15427" r="34016" b="31022"/>
          <a:stretch/>
        </p:blipFill>
        <p:spPr>
          <a:xfrm>
            <a:off x="967821" y="2496594"/>
            <a:ext cx="5518364" cy="5590402"/>
          </a:xfrm>
          <a:prstGeom prst="rect">
            <a:avLst/>
          </a:prstGeom>
        </p:spPr>
      </p:pic>
      <p:pic>
        <p:nvPicPr>
          <p:cNvPr id="19" name="Obrázek 18" descr="Obsah obrázku skica, diagram, Technický výkres, Plán&#10;&#10;Popis byl vytvořen automaticky">
            <a:extLst>
              <a:ext uri="{FF2B5EF4-FFF2-40B4-BE49-F238E27FC236}">
                <a16:creationId xmlns:a16="http://schemas.microsoft.com/office/drawing/2014/main" id="{BDD8C38D-FDED-0EEB-A144-794BAAE9E5A5}"/>
              </a:ext>
            </a:extLst>
          </p:cNvPr>
          <p:cNvPicPr>
            <a:picLocks noChangeAspect="1"/>
          </p:cNvPicPr>
          <p:nvPr/>
        </p:nvPicPr>
        <p:blipFill rotWithShape="1">
          <a:blip r:embed="rId4">
            <a:extLst>
              <a:ext uri="{28A0092B-C50C-407E-A947-70E740481C1C}">
                <a14:useLocalDpi xmlns:a14="http://schemas.microsoft.com/office/drawing/2010/main" val="0"/>
              </a:ext>
            </a:extLst>
          </a:blip>
          <a:srcRect l="65922" t="46136" r="15301" b="33942"/>
          <a:stretch/>
        </p:blipFill>
        <p:spPr>
          <a:xfrm>
            <a:off x="10477499" y="3078258"/>
            <a:ext cx="2771435" cy="2079729"/>
          </a:xfrm>
          <a:prstGeom prst="rect">
            <a:avLst/>
          </a:prstGeom>
        </p:spPr>
      </p:pic>
      <p:sp>
        <p:nvSpPr>
          <p:cNvPr id="4" name="TextovéPole 3">
            <a:extLst>
              <a:ext uri="{FF2B5EF4-FFF2-40B4-BE49-F238E27FC236}">
                <a16:creationId xmlns:a16="http://schemas.microsoft.com/office/drawing/2014/main" id="{8DA4C8D9-E9CD-B8A5-76A4-FF52FBFDD3CC}"/>
              </a:ext>
            </a:extLst>
          </p:cNvPr>
          <p:cNvSpPr txBox="1"/>
          <p:nvPr/>
        </p:nvSpPr>
        <p:spPr>
          <a:xfrm>
            <a:off x="10078015" y="8444654"/>
            <a:ext cx="4275035" cy="1532407"/>
          </a:xfrm>
          <a:prstGeom prst="rect">
            <a:avLst/>
          </a:prstGeom>
          <a:noFill/>
        </p:spPr>
        <p:txBody>
          <a:bodyPr wrap="square" rtlCol="0">
            <a:spAutoFit/>
          </a:bodyPr>
          <a:lstStyle/>
          <a:p>
            <a:pPr>
              <a:lnSpc>
                <a:spcPts val="2300"/>
              </a:lnSpc>
            </a:pPr>
            <a:r>
              <a:rPr lang="cs-CZ" sz="1100" dirty="0"/>
              <a:t>UMÍSTĚNÍ:  ULTRAZVUK 1.20, LASER 1.21, KRYO 1.22, MAGNET 1.23, LYMFO 1.24, MOTODLAHA 1.25, INDIV. AMBULANCE 1.28, 2x 1.29, LOGOPEDIE 1. 32, 1.33, 2x ROBOT. REHAB 2.09, CVIČEBNY 2.16, 2.17, 2.18, ERGO 2.19, SPOL MÍSTN. 2.20,PSYCHOLOG 2.24, LÉK. POKOJ 2.25</a:t>
            </a:r>
            <a:endParaRPr lang="cs-CZ" sz="1100" dirty="0">
              <a:solidFill>
                <a:srgbClr val="FF0000"/>
              </a:solidFill>
            </a:endParaRPr>
          </a:p>
        </p:txBody>
      </p:sp>
      <p:cxnSp>
        <p:nvCxnSpPr>
          <p:cNvPr id="6" name="Přímá spojnice 5">
            <a:extLst>
              <a:ext uri="{FF2B5EF4-FFF2-40B4-BE49-F238E27FC236}">
                <a16:creationId xmlns:a16="http://schemas.microsoft.com/office/drawing/2014/main" id="{5ABBB0EA-D9F6-13F7-B513-F40866F65079}"/>
              </a:ext>
            </a:extLst>
          </p:cNvPr>
          <p:cNvCxnSpPr/>
          <p:nvPr/>
        </p:nvCxnSpPr>
        <p:spPr>
          <a:xfrm>
            <a:off x="10133895" y="9700710"/>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1" name="TextovéPole 10">
            <a:extLst>
              <a:ext uri="{FF2B5EF4-FFF2-40B4-BE49-F238E27FC236}">
                <a16:creationId xmlns:a16="http://schemas.microsoft.com/office/drawing/2014/main" id="{777F8C6D-2071-F7C3-B1AF-04D0CA11EBFF}"/>
              </a:ext>
            </a:extLst>
          </p:cNvPr>
          <p:cNvSpPr txBox="1"/>
          <p:nvPr/>
        </p:nvSpPr>
        <p:spPr>
          <a:xfrm>
            <a:off x="11148806" y="7662053"/>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2087388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ovéPole 20">
            <a:extLst>
              <a:ext uri="{FF2B5EF4-FFF2-40B4-BE49-F238E27FC236}">
                <a16:creationId xmlns:a16="http://schemas.microsoft.com/office/drawing/2014/main" id="{5E39D6E2-66DE-ADFE-9E5F-F874C3D52ADD}"/>
              </a:ext>
            </a:extLst>
          </p:cNvPr>
          <p:cNvSpPr txBox="1"/>
          <p:nvPr/>
        </p:nvSpPr>
        <p:spPr>
          <a:xfrm>
            <a:off x="1466422" y="926958"/>
            <a:ext cx="5280742" cy="646331"/>
          </a:xfrm>
          <a:prstGeom prst="rect">
            <a:avLst/>
          </a:prstGeom>
          <a:noFill/>
        </p:spPr>
        <p:txBody>
          <a:bodyPr wrap="square" rtlCol="0">
            <a:spAutoFit/>
          </a:bodyPr>
          <a:lstStyle/>
          <a:p>
            <a:r>
              <a:rPr lang="cs-CZ" dirty="0">
                <a:solidFill>
                  <a:schemeClr val="accent2">
                    <a:lumMod val="50000"/>
                  </a:schemeClr>
                </a:solidFill>
              </a:rPr>
              <a:t>ZÁVĚSNÁ SKŘÍŇKA POD UMAVADLO - 2 ZÁSUVKY</a:t>
            </a:r>
          </a:p>
          <a:p>
            <a:r>
              <a:rPr lang="cs-CZ" dirty="0">
                <a:solidFill>
                  <a:schemeClr val="accent2">
                    <a:lumMod val="50000"/>
                  </a:schemeClr>
                </a:solidFill>
              </a:rPr>
              <a:t>POLOŽKA Č. 41004 O</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10050131" y="926958"/>
            <a:ext cx="4257904" cy="1277273"/>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r>
              <a:rPr lang="cs-CZ" sz="1100" dirty="0">
                <a:solidFill>
                  <a:schemeClr val="tx1">
                    <a:lumMod val="50000"/>
                    <a:lumOff val="50000"/>
                  </a:schemeClr>
                </a:solidFill>
              </a:rPr>
              <a:t>ZÁVĚSNÁ SKŘÍŇKA POD STÁVAJÍCÍ UMYVADLO (CONCEPT 100 Š. 55CM) 47,4X55,8X40,8 CM, DVĚ PLNOVÝSUVNÉ ZÁSUVKY, </a:t>
            </a:r>
          </a:p>
          <a:p>
            <a:r>
              <a:rPr lang="cs-CZ" sz="1100" dirty="0">
                <a:solidFill>
                  <a:schemeClr val="tx1">
                    <a:lumMod val="50000"/>
                    <a:lumOff val="50000"/>
                  </a:schemeClr>
                </a:solidFill>
              </a:rPr>
              <a:t>MATERIÁL LTD TL. 18MM, DEKOR PŘÍRODNÍ DUB, POVRCH ST10, </a:t>
            </a:r>
          </a:p>
          <a:p>
            <a:r>
              <a:rPr lang="cs-CZ" sz="1100" dirty="0">
                <a:solidFill>
                  <a:schemeClr val="tx1">
                    <a:lumMod val="50000"/>
                    <a:lumOff val="50000"/>
                  </a:schemeClr>
                </a:solidFill>
              </a:rPr>
              <a:t>HRANA NA ČELE ŠUPLÍKU ABS 2MM.</a:t>
            </a:r>
          </a:p>
          <a:p>
            <a:r>
              <a:rPr lang="cs-CZ" sz="1100" dirty="0">
                <a:solidFill>
                  <a:schemeClr val="tx1">
                    <a:lumMod val="50000"/>
                    <a:lumOff val="50000"/>
                  </a:schemeClr>
                </a:solidFill>
              </a:rPr>
              <a:t>BEZ ÚCHYTEK, ŘEŠENO ZKOSENOU HRANOU ZÁSUVKY, </a:t>
            </a:r>
            <a:br>
              <a:rPr lang="en-US" sz="1100" dirty="0">
                <a:solidFill>
                  <a:schemeClr val="tx1">
                    <a:lumMod val="50000"/>
                    <a:lumOff val="50000"/>
                  </a:schemeClr>
                </a:solidFill>
                <a:hlinkClick r:id="rId3">
                  <a:extLst>
                    <a:ext uri="{A12FA001-AC4F-418D-AE19-62706E023703}">
                      <ahyp:hlinkClr xmlns:ahyp="http://schemas.microsoft.com/office/drawing/2018/hyperlinkcolor" val="tx"/>
                    </a:ext>
                  </a:extLst>
                </a:hlinkClick>
              </a:rPr>
            </a:br>
            <a:endParaRPr lang="cs-CZ" sz="1100" dirty="0"/>
          </a:p>
        </p:txBody>
      </p:sp>
      <p:cxnSp>
        <p:nvCxnSpPr>
          <p:cNvPr id="3" name="Přímá spojnice 2">
            <a:extLst>
              <a:ext uri="{FF2B5EF4-FFF2-40B4-BE49-F238E27FC236}">
                <a16:creationId xmlns:a16="http://schemas.microsoft.com/office/drawing/2014/main" id="{8ACB6DBD-8955-2D02-1C74-E5EF7072CFC7}"/>
              </a:ext>
            </a:extLst>
          </p:cNvPr>
          <p:cNvCxnSpPr/>
          <p:nvPr/>
        </p:nvCxnSpPr>
        <p:spPr>
          <a:xfrm>
            <a:off x="10088880" y="7681232"/>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5" name="Přímá spojnice 4">
            <a:extLst>
              <a:ext uri="{FF2B5EF4-FFF2-40B4-BE49-F238E27FC236}">
                <a16:creationId xmlns:a16="http://schemas.microsoft.com/office/drawing/2014/main" id="{79C35525-4C69-01F8-FE09-6A7D722CEB44}"/>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Přímá spojnice 6">
            <a:extLst>
              <a:ext uri="{FF2B5EF4-FFF2-40B4-BE49-F238E27FC236}">
                <a16:creationId xmlns:a16="http://schemas.microsoft.com/office/drawing/2014/main" id="{60D7FAD6-2C50-A411-36C5-BBB874B02842}"/>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FAF5E646-E629-AB52-7D64-F175023B834C}"/>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0" name="TextovéPole 9">
            <a:extLst>
              <a:ext uri="{FF2B5EF4-FFF2-40B4-BE49-F238E27FC236}">
                <a16:creationId xmlns:a16="http://schemas.microsoft.com/office/drawing/2014/main" id="{7638D63B-9288-D30E-2647-FEE28275B0ED}"/>
              </a:ext>
            </a:extLst>
          </p:cNvPr>
          <p:cNvSpPr txBox="1"/>
          <p:nvPr/>
        </p:nvSpPr>
        <p:spPr>
          <a:xfrm>
            <a:off x="10033000" y="7772836"/>
            <a:ext cx="4130040" cy="261610"/>
          </a:xfrm>
          <a:prstGeom prst="rect">
            <a:avLst/>
          </a:prstGeom>
          <a:noFill/>
        </p:spPr>
        <p:txBody>
          <a:bodyPr wrap="square" rtlCol="0">
            <a:spAutoFit/>
          </a:bodyPr>
          <a:lstStyle/>
          <a:p>
            <a:r>
              <a:rPr lang="cs-CZ" sz="1100" dirty="0"/>
              <a:t>KNIHA NÁBYTKU – ZAKÁZKOVÁ VÝROBA</a:t>
            </a:r>
            <a:endParaRPr lang="cs-CZ" sz="1100" dirty="0">
              <a:solidFill>
                <a:srgbClr val="FF0000"/>
              </a:solidFill>
            </a:endParaRPr>
          </a:p>
        </p:txBody>
      </p:sp>
      <p:cxnSp>
        <p:nvCxnSpPr>
          <p:cNvPr id="13" name="Přímá spojnice 12">
            <a:extLst>
              <a:ext uri="{FF2B5EF4-FFF2-40B4-BE49-F238E27FC236}">
                <a16:creationId xmlns:a16="http://schemas.microsoft.com/office/drawing/2014/main" id="{0D30AB17-C1EC-EE87-51F5-DE51D87038A6}"/>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CBE6285E-5E14-8E63-3821-C634DAF027E7}"/>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E1CA5D6C-873A-B2BD-887D-D62DC30B6F1A}"/>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1976ABD7-2D60-6550-C8A7-1F9EDAA706DF}"/>
              </a:ext>
            </a:extLst>
          </p:cNvPr>
          <p:cNvSpPr txBox="1"/>
          <p:nvPr/>
        </p:nvSpPr>
        <p:spPr>
          <a:xfrm>
            <a:off x="10033000" y="8881695"/>
            <a:ext cx="4130040" cy="261610"/>
          </a:xfrm>
          <a:prstGeom prst="rect">
            <a:avLst/>
          </a:prstGeom>
          <a:noFill/>
        </p:spPr>
        <p:txBody>
          <a:bodyPr wrap="square" rtlCol="0">
            <a:spAutoFit/>
          </a:bodyPr>
          <a:lstStyle/>
          <a:p>
            <a:r>
              <a:rPr lang="cs-CZ" sz="1100" b="1" dirty="0"/>
              <a:t>ZÁVĚSNÁ SKŘÍŇ ,  POLOŽKA Č. : 41004 O</a:t>
            </a:r>
            <a:r>
              <a:rPr lang="cs-CZ" sz="1100" dirty="0"/>
              <a:t>		</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pic>
        <p:nvPicPr>
          <p:cNvPr id="6" name="Obrázek 5" descr="Obsah obrázku skica, kresba, diagram, Technický výkres&#10;&#10;Popis byl vytvořen automaticky">
            <a:extLst>
              <a:ext uri="{FF2B5EF4-FFF2-40B4-BE49-F238E27FC236}">
                <a16:creationId xmlns:a16="http://schemas.microsoft.com/office/drawing/2014/main" id="{821D1AE0-39CB-85E0-624D-A6C1E1E3D58D}"/>
              </a:ext>
            </a:extLst>
          </p:cNvPr>
          <p:cNvPicPr>
            <a:picLocks noChangeAspect="1"/>
          </p:cNvPicPr>
          <p:nvPr/>
        </p:nvPicPr>
        <p:blipFill rotWithShape="1">
          <a:blip r:embed="rId4">
            <a:extLst>
              <a:ext uri="{28A0092B-C50C-407E-A947-70E740481C1C}">
                <a14:useLocalDpi xmlns:a14="http://schemas.microsoft.com/office/drawing/2010/main" val="0"/>
              </a:ext>
            </a:extLst>
          </a:blip>
          <a:srcRect l="15303" t="12382" r="45332" b="32299"/>
          <a:stretch/>
        </p:blipFill>
        <p:spPr>
          <a:xfrm>
            <a:off x="1040078" y="2332255"/>
            <a:ext cx="5810250" cy="5774890"/>
          </a:xfrm>
          <a:prstGeom prst="rect">
            <a:avLst/>
          </a:prstGeom>
        </p:spPr>
      </p:pic>
      <p:pic>
        <p:nvPicPr>
          <p:cNvPr id="14" name="Obrázek 13" descr="Obsah obrázku skica, kresba, diagram, Technický výkres&#10;&#10;Popis byl vytvořen automaticky">
            <a:extLst>
              <a:ext uri="{FF2B5EF4-FFF2-40B4-BE49-F238E27FC236}">
                <a16:creationId xmlns:a16="http://schemas.microsoft.com/office/drawing/2014/main" id="{EB735744-4B80-79E6-472D-EFB580961A76}"/>
              </a:ext>
            </a:extLst>
          </p:cNvPr>
          <p:cNvPicPr>
            <a:picLocks noChangeAspect="1"/>
          </p:cNvPicPr>
          <p:nvPr/>
        </p:nvPicPr>
        <p:blipFill rotWithShape="1">
          <a:blip r:embed="rId4">
            <a:extLst>
              <a:ext uri="{28A0092B-C50C-407E-A947-70E740481C1C}">
                <a14:useLocalDpi xmlns:a14="http://schemas.microsoft.com/office/drawing/2010/main" val="0"/>
              </a:ext>
            </a:extLst>
          </a:blip>
          <a:srcRect l="54204" t="40506" r="23778" b="29759"/>
          <a:stretch/>
        </p:blipFill>
        <p:spPr>
          <a:xfrm>
            <a:off x="10488929" y="2799456"/>
            <a:ext cx="2909437" cy="2779020"/>
          </a:xfrm>
          <a:prstGeom prst="rect">
            <a:avLst/>
          </a:prstGeom>
        </p:spPr>
      </p:pic>
      <p:sp>
        <p:nvSpPr>
          <p:cNvPr id="4" name="TextovéPole 3">
            <a:extLst>
              <a:ext uri="{FF2B5EF4-FFF2-40B4-BE49-F238E27FC236}">
                <a16:creationId xmlns:a16="http://schemas.microsoft.com/office/drawing/2014/main" id="{448FE2E3-ECCA-3304-5316-430D4588A84D}"/>
              </a:ext>
            </a:extLst>
          </p:cNvPr>
          <p:cNvSpPr txBox="1"/>
          <p:nvPr/>
        </p:nvSpPr>
        <p:spPr>
          <a:xfrm>
            <a:off x="10002520" y="9095657"/>
            <a:ext cx="4305515" cy="647550"/>
          </a:xfrm>
          <a:prstGeom prst="rect">
            <a:avLst/>
          </a:prstGeom>
          <a:noFill/>
        </p:spPr>
        <p:txBody>
          <a:bodyPr wrap="square" rtlCol="0">
            <a:spAutoFit/>
          </a:bodyPr>
          <a:lstStyle/>
          <a:p>
            <a:pPr>
              <a:lnSpc>
                <a:spcPts val="2300"/>
              </a:lnSpc>
            </a:pPr>
            <a:r>
              <a:rPr lang="cs-CZ" sz="1100" dirty="0"/>
              <a:t>UMÍSTĚNÍ:  CELOTĚLOVÁ VODOLÉČBA 1.18, KONČETINOVÁ VODOLÉČBA 1.19</a:t>
            </a:r>
            <a:endParaRPr lang="cs-CZ" sz="1100" dirty="0">
              <a:solidFill>
                <a:srgbClr val="FF0000"/>
              </a:solidFill>
            </a:endParaRPr>
          </a:p>
        </p:txBody>
      </p:sp>
      <p:sp>
        <p:nvSpPr>
          <p:cNvPr id="11" name="TextovéPole 10">
            <a:extLst>
              <a:ext uri="{FF2B5EF4-FFF2-40B4-BE49-F238E27FC236}">
                <a16:creationId xmlns:a16="http://schemas.microsoft.com/office/drawing/2014/main" id="{65328AFA-CCAA-AA8B-5483-DDE6F869448E}"/>
              </a:ext>
            </a:extLst>
          </p:cNvPr>
          <p:cNvSpPr txBox="1"/>
          <p:nvPr/>
        </p:nvSpPr>
        <p:spPr>
          <a:xfrm>
            <a:off x="11107242" y="8272441"/>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235596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CADB84B5-3CC3-1AAA-A09D-6B0C393A888A}"/>
              </a:ext>
            </a:extLst>
          </p:cNvPr>
          <p:cNvSpPr txBox="1"/>
          <p:nvPr/>
        </p:nvSpPr>
        <p:spPr>
          <a:xfrm>
            <a:off x="1351458" y="926958"/>
            <a:ext cx="2975662" cy="646331"/>
          </a:xfrm>
          <a:prstGeom prst="rect">
            <a:avLst/>
          </a:prstGeom>
          <a:noFill/>
        </p:spPr>
        <p:txBody>
          <a:bodyPr wrap="square" rtlCol="0">
            <a:spAutoFit/>
          </a:bodyPr>
          <a:lstStyle/>
          <a:p>
            <a:r>
              <a:rPr lang="cs-CZ" dirty="0">
                <a:solidFill>
                  <a:schemeClr val="accent2">
                    <a:lumMod val="50000"/>
                  </a:schemeClr>
                </a:solidFill>
              </a:rPr>
              <a:t>POJÍZDNÝ KONTEJNER</a:t>
            </a:r>
          </a:p>
          <a:p>
            <a:r>
              <a:rPr lang="cs-CZ" dirty="0">
                <a:solidFill>
                  <a:schemeClr val="accent2">
                    <a:lumMod val="50000"/>
                  </a:schemeClr>
                </a:solidFill>
              </a:rPr>
              <a:t>POLOŽKA Č. 41005 Z</a:t>
            </a:r>
          </a:p>
        </p:txBody>
      </p:sp>
      <p:cxnSp>
        <p:nvCxnSpPr>
          <p:cNvPr id="2" name="Přímá spojnice 1">
            <a:extLst>
              <a:ext uri="{FF2B5EF4-FFF2-40B4-BE49-F238E27FC236}">
                <a16:creationId xmlns:a16="http://schemas.microsoft.com/office/drawing/2014/main" id="{E5C6AFBF-3AD7-A635-386E-B8495C9B872D}"/>
              </a:ext>
            </a:extLst>
          </p:cNvPr>
          <p:cNvCxnSpPr/>
          <p:nvPr/>
        </p:nvCxnSpPr>
        <p:spPr>
          <a:xfrm>
            <a:off x="10088880" y="772885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Přímá spojnice 6">
            <a:extLst>
              <a:ext uri="{FF2B5EF4-FFF2-40B4-BE49-F238E27FC236}">
                <a16:creationId xmlns:a16="http://schemas.microsoft.com/office/drawing/2014/main" id="{2E3BDFEE-F5F0-0E4C-0F98-6CD922ACAD76}"/>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Přímá spojnice 9">
            <a:extLst>
              <a:ext uri="{FF2B5EF4-FFF2-40B4-BE49-F238E27FC236}">
                <a16:creationId xmlns:a16="http://schemas.microsoft.com/office/drawing/2014/main" id="{7CF575E5-BCA3-C06A-78BD-2245B7BCC484}"/>
              </a:ext>
            </a:extLst>
          </p:cNvPr>
          <p:cNvCxnSpPr/>
          <p:nvPr/>
        </p:nvCxnSpPr>
        <p:spPr>
          <a:xfrm>
            <a:off x="10088880" y="882718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Přímá spojnice 17">
            <a:extLst>
              <a:ext uri="{FF2B5EF4-FFF2-40B4-BE49-F238E27FC236}">
                <a16:creationId xmlns:a16="http://schemas.microsoft.com/office/drawing/2014/main" id="{FEAFB81C-C9ED-DFFA-6103-BE17B1BDDB76}"/>
              </a:ext>
            </a:extLst>
          </p:cNvPr>
          <p:cNvCxnSpPr/>
          <p:nvPr/>
        </p:nvCxnSpPr>
        <p:spPr>
          <a:xfrm>
            <a:off x="10088880" y="911242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9" name="TextovéPole 18">
            <a:extLst>
              <a:ext uri="{FF2B5EF4-FFF2-40B4-BE49-F238E27FC236}">
                <a16:creationId xmlns:a16="http://schemas.microsoft.com/office/drawing/2014/main" id="{E94141B8-C56C-4D62-09AE-312A6A14EC30}"/>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 ZAKÁZKOVÁ VÝROBA	</a:t>
            </a:r>
            <a:endParaRPr lang="cs-CZ" sz="1100" dirty="0">
              <a:solidFill>
                <a:srgbClr val="FF0000"/>
              </a:solidFill>
            </a:endParaRPr>
          </a:p>
        </p:txBody>
      </p:sp>
      <p:cxnSp>
        <p:nvCxnSpPr>
          <p:cNvPr id="24" name="Přímá spojnice 23">
            <a:extLst>
              <a:ext uri="{FF2B5EF4-FFF2-40B4-BE49-F238E27FC236}">
                <a16:creationId xmlns:a16="http://schemas.microsoft.com/office/drawing/2014/main" id="{DA02B4B7-8BBD-E0DB-090F-D1661C350186}"/>
              </a:ext>
            </a:extLst>
          </p:cNvPr>
          <p:cNvCxnSpPr/>
          <p:nvPr/>
        </p:nvCxnSpPr>
        <p:spPr>
          <a:xfrm>
            <a:off x="10088880" y="940198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30" name="Přímá spojnice 29">
            <a:extLst>
              <a:ext uri="{FF2B5EF4-FFF2-40B4-BE49-F238E27FC236}">
                <a16:creationId xmlns:a16="http://schemas.microsoft.com/office/drawing/2014/main" id="{0EDDA6DC-EDB9-DF29-F65A-C2FE245FBCB6}"/>
              </a:ext>
            </a:extLst>
          </p:cNvPr>
          <p:cNvCxnSpPr/>
          <p:nvPr/>
        </p:nvCxnSpPr>
        <p:spPr>
          <a:xfrm>
            <a:off x="10088880" y="969154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32" name="Přímá spojnice 31">
            <a:extLst>
              <a:ext uri="{FF2B5EF4-FFF2-40B4-BE49-F238E27FC236}">
                <a16:creationId xmlns:a16="http://schemas.microsoft.com/office/drawing/2014/main" id="{ACE6EF4C-C11F-C993-3385-E354B8A080B5}"/>
              </a:ext>
            </a:extLst>
          </p:cNvPr>
          <p:cNvCxnSpPr/>
          <p:nvPr/>
        </p:nvCxnSpPr>
        <p:spPr>
          <a:xfrm>
            <a:off x="10088880" y="999367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33" name="TextovéPole 32">
            <a:extLst>
              <a:ext uri="{FF2B5EF4-FFF2-40B4-BE49-F238E27FC236}">
                <a16:creationId xmlns:a16="http://schemas.microsoft.com/office/drawing/2014/main" id="{B9A8910D-46C5-D09B-76A0-F8C833622A64}"/>
              </a:ext>
            </a:extLst>
          </p:cNvPr>
          <p:cNvSpPr txBox="1"/>
          <p:nvPr/>
        </p:nvSpPr>
        <p:spPr>
          <a:xfrm>
            <a:off x="10020300" y="8861199"/>
            <a:ext cx="4130040" cy="261610"/>
          </a:xfrm>
          <a:prstGeom prst="rect">
            <a:avLst/>
          </a:prstGeom>
          <a:noFill/>
        </p:spPr>
        <p:txBody>
          <a:bodyPr wrap="square" rtlCol="0">
            <a:spAutoFit/>
          </a:bodyPr>
          <a:lstStyle/>
          <a:p>
            <a:r>
              <a:rPr lang="cs-CZ" sz="1100" b="1" dirty="0"/>
              <a:t>POJÍZDNÝ KONTEJNER,  POLOŽKA Č. : 41005 Z	</a:t>
            </a:r>
          </a:p>
        </p:txBody>
      </p:sp>
      <p:sp>
        <p:nvSpPr>
          <p:cNvPr id="35" name="TextovéPole 34">
            <a:extLst>
              <a:ext uri="{FF2B5EF4-FFF2-40B4-BE49-F238E27FC236}">
                <a16:creationId xmlns:a16="http://schemas.microsoft.com/office/drawing/2014/main" id="{A04F60B6-F298-3BD1-F573-B48B965B534D}"/>
              </a:ext>
            </a:extLst>
          </p:cNvPr>
          <p:cNvSpPr txBox="1"/>
          <p:nvPr/>
        </p:nvSpPr>
        <p:spPr>
          <a:xfrm>
            <a:off x="10033000" y="5882668"/>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sp>
        <p:nvSpPr>
          <p:cNvPr id="36" name="TextovéPole 35">
            <a:extLst>
              <a:ext uri="{FF2B5EF4-FFF2-40B4-BE49-F238E27FC236}">
                <a16:creationId xmlns:a16="http://schemas.microsoft.com/office/drawing/2014/main" id="{7E2D1220-B62D-2952-8166-9CB5778EA49D}"/>
              </a:ext>
            </a:extLst>
          </p:cNvPr>
          <p:cNvSpPr txBox="1"/>
          <p:nvPr/>
        </p:nvSpPr>
        <p:spPr>
          <a:xfrm>
            <a:off x="10050131" y="926958"/>
            <a:ext cx="4257904" cy="1969770"/>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r>
              <a:rPr lang="cs-CZ" sz="1100" dirty="0">
                <a:solidFill>
                  <a:srgbClr val="67696C"/>
                </a:solidFill>
              </a:rPr>
              <a:t>ZÁSUVKOVÝ </a:t>
            </a:r>
            <a:r>
              <a:rPr lang="cs-CZ" sz="1100" dirty="0">
                <a:solidFill>
                  <a:schemeClr val="bg1">
                    <a:lumMod val="50000"/>
                  </a:schemeClr>
                </a:solidFill>
              </a:rPr>
              <a:t>POJÍZDNÝ KONTEJNER O ROZMĚRECH 42X63X45 CM, TŘÍZÁSUVKOVÝ, CENTRÁLNĚ ZAMYKATELNÝ</a:t>
            </a:r>
            <a:r>
              <a:rPr lang="cs-CZ" sz="1100" dirty="0">
                <a:solidFill>
                  <a:schemeClr val="tx1">
                    <a:lumMod val="50000"/>
                    <a:lumOff val="50000"/>
                  </a:schemeClr>
                </a:solidFill>
              </a:rPr>
              <a:t>.</a:t>
            </a:r>
          </a:p>
          <a:p>
            <a:r>
              <a:rPr lang="cs-CZ" sz="1100" dirty="0">
                <a:solidFill>
                  <a:schemeClr val="tx1">
                    <a:lumMod val="50000"/>
                    <a:lumOff val="50000"/>
                  </a:schemeClr>
                </a:solidFill>
              </a:rPr>
              <a:t>MATERIÁL LTD TL. 18MM, DEKOR PŘÍRODNÍ DUB, POVRCH ST10, BEZ ÚCHYTEK, ŘEŠENO ZKOSENOU HRANOU ZÁSUVKY, HRANA ABS 2MM.</a:t>
            </a:r>
          </a:p>
          <a:p>
            <a:r>
              <a:rPr lang="cs-CZ" sz="1100" dirty="0">
                <a:solidFill>
                  <a:schemeClr val="tx1">
                    <a:lumMod val="50000"/>
                    <a:lumOff val="50000"/>
                  </a:schemeClr>
                </a:solidFill>
              </a:rPr>
              <a:t>POJEZDY KULIČKOVÉ PLNOVÝSUVNÉ S TLUMENÝM DOVÍRÁNÍM NA BOKU ZÁSUVKY,</a:t>
            </a:r>
          </a:p>
          <a:p>
            <a:r>
              <a:rPr lang="cs-CZ" sz="1100" dirty="0">
                <a:solidFill>
                  <a:schemeClr val="tx1">
                    <a:lumMod val="50000"/>
                    <a:lumOff val="50000"/>
                  </a:schemeClr>
                </a:solidFill>
              </a:rPr>
              <a:t>KOLEČKA POGUMOVANÁ VHODNÁ PRO PVC, PRŮMĚR 50MM, OTÁČIVÁ S BRZDOU</a:t>
            </a:r>
          </a:p>
          <a:p>
            <a:endParaRPr lang="cs-CZ" dirty="0"/>
          </a:p>
        </p:txBody>
      </p:sp>
      <p:sp>
        <p:nvSpPr>
          <p:cNvPr id="3" name="TextovéPole 2">
            <a:extLst>
              <a:ext uri="{FF2B5EF4-FFF2-40B4-BE49-F238E27FC236}">
                <a16:creationId xmlns:a16="http://schemas.microsoft.com/office/drawing/2014/main" id="{DAD2D8B3-1A6B-C74B-D762-397409DD797C}"/>
              </a:ext>
            </a:extLst>
          </p:cNvPr>
          <p:cNvSpPr txBox="1"/>
          <p:nvPr/>
        </p:nvSpPr>
        <p:spPr>
          <a:xfrm>
            <a:off x="10020300" y="9077764"/>
            <a:ext cx="4204349" cy="647550"/>
          </a:xfrm>
          <a:prstGeom prst="rect">
            <a:avLst/>
          </a:prstGeom>
          <a:noFill/>
        </p:spPr>
        <p:txBody>
          <a:bodyPr wrap="square" rtlCol="0">
            <a:spAutoFit/>
          </a:bodyPr>
          <a:lstStyle/>
          <a:p>
            <a:pPr>
              <a:lnSpc>
                <a:spcPts val="2300"/>
              </a:lnSpc>
            </a:pPr>
            <a:r>
              <a:rPr lang="cs-CZ" sz="1100" dirty="0"/>
              <a:t>UMÍSTĚNÍ: AMBULANCE VYŠETŘOVNA 1.30, LOGOPEDIE 1.32, 1.33, ROBOT REHAB 2.09, PSYCHOLOG 2.24, LÉK.POKOJ 2.25</a:t>
            </a:r>
          </a:p>
        </p:txBody>
      </p:sp>
      <p:pic>
        <p:nvPicPr>
          <p:cNvPr id="16" name="Obrázek 15" descr="Obsah obrázku skica, kresba, umění&#10;&#10;Popis byl vytvořen automaticky">
            <a:extLst>
              <a:ext uri="{FF2B5EF4-FFF2-40B4-BE49-F238E27FC236}">
                <a16:creationId xmlns:a16="http://schemas.microsoft.com/office/drawing/2014/main" id="{A16ABE9F-DA02-FB6F-57DF-E5C1BF3F62EB}"/>
              </a:ext>
            </a:extLst>
          </p:cNvPr>
          <p:cNvPicPr>
            <a:picLocks noChangeAspect="1"/>
          </p:cNvPicPr>
          <p:nvPr/>
        </p:nvPicPr>
        <p:blipFill rotWithShape="1">
          <a:blip r:embed="rId2">
            <a:extLst>
              <a:ext uri="{28A0092B-C50C-407E-A947-70E740481C1C}">
                <a14:useLocalDpi xmlns:a14="http://schemas.microsoft.com/office/drawing/2010/main" val="0"/>
              </a:ext>
            </a:extLst>
          </a:blip>
          <a:srcRect l="56737" t="50000" r="22237" b="18430"/>
          <a:stretch/>
        </p:blipFill>
        <p:spPr>
          <a:xfrm>
            <a:off x="10618840" y="2959347"/>
            <a:ext cx="2610464" cy="2772259"/>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Rukopis 4">
                <a:extLst>
                  <a:ext uri="{FF2B5EF4-FFF2-40B4-BE49-F238E27FC236}">
                    <a16:creationId xmlns:a16="http://schemas.microsoft.com/office/drawing/2014/main" id="{EBD30C3D-7B2B-8EEC-3ADD-C320F098783C}"/>
                  </a:ext>
                </a:extLst>
              </p14:cNvPr>
              <p14:cNvContentPartPr/>
              <p14:nvPr/>
            </p14:nvContentPartPr>
            <p14:xfrm>
              <a:off x="1842215" y="3152335"/>
              <a:ext cx="385200" cy="12960"/>
            </p14:xfrm>
          </p:contentPart>
        </mc:Choice>
        <mc:Fallback xmlns="">
          <p:pic>
            <p:nvPicPr>
              <p:cNvPr id="5" name="Rukopis 4">
                <a:extLst>
                  <a:ext uri="{FF2B5EF4-FFF2-40B4-BE49-F238E27FC236}">
                    <a16:creationId xmlns:a16="http://schemas.microsoft.com/office/drawing/2014/main" id="{EBD30C3D-7B2B-8EEC-3ADD-C320F098783C}"/>
                  </a:ext>
                </a:extLst>
              </p:cNvPr>
              <p:cNvPicPr/>
              <p:nvPr/>
            </p:nvPicPr>
            <p:blipFill>
              <a:blip r:embed="rId5"/>
              <a:stretch>
                <a:fillRect/>
              </a:stretch>
            </p:blipFill>
            <p:spPr>
              <a:xfrm>
                <a:off x="1833575" y="3143335"/>
                <a:ext cx="4028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Rukopis 5">
                <a:extLst>
                  <a:ext uri="{FF2B5EF4-FFF2-40B4-BE49-F238E27FC236}">
                    <a16:creationId xmlns:a16="http://schemas.microsoft.com/office/drawing/2014/main" id="{F598EE8C-6701-A313-8FDE-94AE4BA6BAEE}"/>
                  </a:ext>
                </a:extLst>
              </p14:cNvPr>
              <p14:cNvContentPartPr/>
              <p14:nvPr/>
            </p14:nvContentPartPr>
            <p14:xfrm>
              <a:off x="1814135" y="3743095"/>
              <a:ext cx="397800" cy="24120"/>
            </p14:xfrm>
          </p:contentPart>
        </mc:Choice>
        <mc:Fallback xmlns="">
          <p:pic>
            <p:nvPicPr>
              <p:cNvPr id="6" name="Rukopis 5">
                <a:extLst>
                  <a:ext uri="{FF2B5EF4-FFF2-40B4-BE49-F238E27FC236}">
                    <a16:creationId xmlns:a16="http://schemas.microsoft.com/office/drawing/2014/main" id="{F598EE8C-6701-A313-8FDE-94AE4BA6BAEE}"/>
                  </a:ext>
                </a:extLst>
              </p:cNvPr>
              <p:cNvPicPr/>
              <p:nvPr/>
            </p:nvPicPr>
            <p:blipFill>
              <a:blip r:embed="rId7"/>
              <a:stretch>
                <a:fillRect/>
              </a:stretch>
            </p:blipFill>
            <p:spPr>
              <a:xfrm>
                <a:off x="1805135" y="3734455"/>
                <a:ext cx="41544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Rukopis 7">
                <a:extLst>
                  <a:ext uri="{FF2B5EF4-FFF2-40B4-BE49-F238E27FC236}">
                    <a16:creationId xmlns:a16="http://schemas.microsoft.com/office/drawing/2014/main" id="{F7C79A7D-455E-A2B7-4610-2FCA40C12225}"/>
                  </a:ext>
                </a:extLst>
              </p14:cNvPr>
              <p14:cNvContentPartPr/>
              <p14:nvPr/>
            </p14:nvContentPartPr>
            <p14:xfrm>
              <a:off x="1800095" y="4360495"/>
              <a:ext cx="427320" cy="39960"/>
            </p14:xfrm>
          </p:contentPart>
        </mc:Choice>
        <mc:Fallback xmlns="">
          <p:pic>
            <p:nvPicPr>
              <p:cNvPr id="8" name="Rukopis 7">
                <a:extLst>
                  <a:ext uri="{FF2B5EF4-FFF2-40B4-BE49-F238E27FC236}">
                    <a16:creationId xmlns:a16="http://schemas.microsoft.com/office/drawing/2014/main" id="{F7C79A7D-455E-A2B7-4610-2FCA40C12225}"/>
                  </a:ext>
                </a:extLst>
              </p:cNvPr>
              <p:cNvPicPr/>
              <p:nvPr/>
            </p:nvPicPr>
            <p:blipFill>
              <a:blip r:embed="rId9"/>
              <a:stretch>
                <a:fillRect/>
              </a:stretch>
            </p:blipFill>
            <p:spPr>
              <a:xfrm>
                <a:off x="1791095" y="4351855"/>
                <a:ext cx="444960" cy="57600"/>
              </a:xfrm>
              <a:prstGeom prst="rect">
                <a:avLst/>
              </a:prstGeom>
            </p:spPr>
          </p:pic>
        </mc:Fallback>
      </mc:AlternateContent>
      <p:pic>
        <p:nvPicPr>
          <p:cNvPr id="11" name="Obrázek 10" descr="Obsah obrázku skica, kresba, diagram, design&#10;&#10;Popis byl vytvořen automaticky">
            <a:extLst>
              <a:ext uri="{FF2B5EF4-FFF2-40B4-BE49-F238E27FC236}">
                <a16:creationId xmlns:a16="http://schemas.microsoft.com/office/drawing/2014/main" id="{72EE1952-C140-1221-5D41-F99021013CE9}"/>
              </a:ext>
            </a:extLst>
          </p:cNvPr>
          <p:cNvPicPr>
            <a:picLocks noChangeAspect="1"/>
          </p:cNvPicPr>
          <p:nvPr/>
        </p:nvPicPr>
        <p:blipFill rotWithShape="1">
          <a:blip r:embed="rId10">
            <a:extLst>
              <a:ext uri="{28A0092B-C50C-407E-A947-70E740481C1C}">
                <a14:useLocalDpi xmlns:a14="http://schemas.microsoft.com/office/drawing/2010/main" val="0"/>
              </a:ext>
            </a:extLst>
          </a:blip>
          <a:srcRect l="9366" t="28348" r="45977" b="15151"/>
          <a:stretch/>
        </p:blipFill>
        <p:spPr>
          <a:xfrm>
            <a:off x="968375" y="2594862"/>
            <a:ext cx="6591300" cy="5898315"/>
          </a:xfrm>
          <a:prstGeom prst="rect">
            <a:avLst/>
          </a:prstGeom>
        </p:spPr>
      </p:pic>
      <p:sp>
        <p:nvSpPr>
          <p:cNvPr id="9" name="TextovéPole 8">
            <a:extLst>
              <a:ext uri="{FF2B5EF4-FFF2-40B4-BE49-F238E27FC236}">
                <a16:creationId xmlns:a16="http://schemas.microsoft.com/office/drawing/2014/main" id="{BE52B6EB-01B1-8482-22BB-F410ED7A9705}"/>
              </a:ext>
            </a:extLst>
          </p:cNvPr>
          <p:cNvSpPr txBox="1"/>
          <p:nvPr/>
        </p:nvSpPr>
        <p:spPr>
          <a:xfrm>
            <a:off x="11093388" y="8257539"/>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659603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Obrázek 25" descr="Obsah obrázku skica, diagram, Technický výkres, kresba&#10;&#10;Popis byl vytvořen automaticky">
            <a:extLst>
              <a:ext uri="{FF2B5EF4-FFF2-40B4-BE49-F238E27FC236}">
                <a16:creationId xmlns:a16="http://schemas.microsoft.com/office/drawing/2014/main" id="{44DB6040-6FEA-F1CC-1491-2AAC5D24F034}"/>
              </a:ext>
            </a:extLst>
          </p:cNvPr>
          <p:cNvPicPr>
            <a:picLocks noChangeAspect="1"/>
          </p:cNvPicPr>
          <p:nvPr/>
        </p:nvPicPr>
        <p:blipFill rotWithShape="1">
          <a:blip r:embed="rId3">
            <a:extLst>
              <a:ext uri="{28A0092B-C50C-407E-A947-70E740481C1C}">
                <a14:useLocalDpi xmlns:a14="http://schemas.microsoft.com/office/drawing/2010/main" val="0"/>
              </a:ext>
            </a:extLst>
          </a:blip>
          <a:srcRect l="55865" t="66796" r="19272" b="-1776"/>
          <a:stretch/>
        </p:blipFill>
        <p:spPr>
          <a:xfrm>
            <a:off x="10967357" y="3823648"/>
            <a:ext cx="2105519" cy="2095196"/>
          </a:xfrm>
          <a:prstGeom prst="rect">
            <a:avLst/>
          </a:prstGeom>
        </p:spPr>
      </p:pic>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889" y="0"/>
            <a:ext cx="15115571" cy="10439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TextovéPole 20">
            <a:extLst>
              <a:ext uri="{FF2B5EF4-FFF2-40B4-BE49-F238E27FC236}">
                <a16:creationId xmlns:a16="http://schemas.microsoft.com/office/drawing/2014/main" id="{5E39D6E2-66DE-ADFE-9E5F-F874C3D52ADD}"/>
              </a:ext>
            </a:extLst>
          </p:cNvPr>
          <p:cNvSpPr txBox="1"/>
          <p:nvPr/>
        </p:nvSpPr>
        <p:spPr>
          <a:xfrm>
            <a:off x="1111167" y="742292"/>
            <a:ext cx="5469741" cy="646331"/>
          </a:xfrm>
          <a:prstGeom prst="rect">
            <a:avLst/>
          </a:prstGeom>
          <a:noFill/>
        </p:spPr>
        <p:txBody>
          <a:bodyPr wrap="square" rtlCol="0">
            <a:spAutoFit/>
          </a:bodyPr>
          <a:lstStyle/>
          <a:p>
            <a:r>
              <a:rPr lang="cs-CZ" dirty="0">
                <a:solidFill>
                  <a:schemeClr val="accent2">
                    <a:lumMod val="50000"/>
                  </a:schemeClr>
                </a:solidFill>
              </a:rPr>
              <a:t>SKŘÍŇ POLICOVÁ VYSOKÁ, DĚLENÁ S BOXY</a:t>
            </a:r>
          </a:p>
          <a:p>
            <a:r>
              <a:rPr lang="cs-CZ" dirty="0">
                <a:solidFill>
                  <a:schemeClr val="accent2">
                    <a:lumMod val="50000"/>
                  </a:schemeClr>
                </a:solidFill>
              </a:rPr>
              <a:t>POLOŽKA Č. 41006 Z </a:t>
            </a:r>
          </a:p>
        </p:txBody>
      </p:sp>
      <p:sp>
        <p:nvSpPr>
          <p:cNvPr id="22" name="TextovéPole 21">
            <a:extLst>
              <a:ext uri="{FF2B5EF4-FFF2-40B4-BE49-F238E27FC236}">
                <a16:creationId xmlns:a16="http://schemas.microsoft.com/office/drawing/2014/main" id="{DD7BD092-56D8-45D9-A236-B50BE21D4E70}"/>
              </a:ext>
            </a:extLst>
          </p:cNvPr>
          <p:cNvSpPr txBox="1"/>
          <p:nvPr/>
        </p:nvSpPr>
        <p:spPr>
          <a:xfrm>
            <a:off x="9997008" y="715122"/>
            <a:ext cx="4257904" cy="2816156"/>
          </a:xfrm>
          <a:prstGeom prst="rect">
            <a:avLst/>
          </a:prstGeom>
          <a:noFill/>
        </p:spPr>
        <p:txBody>
          <a:bodyPr wrap="square" rtlCol="0">
            <a:spAutoFit/>
          </a:bodyPr>
          <a:lstStyle>
            <a:defPPr>
              <a:defRPr lang="en-US"/>
            </a:defPPr>
            <a:lvl1pPr>
              <a:defRPr sz="1200" b="0" i="0" u="none" strike="noStrike" baseline="0">
                <a:solidFill>
                  <a:srgbClr val="67696C"/>
                </a:solidFill>
              </a:defRPr>
            </a:lvl1pPr>
          </a:lstStyle>
          <a:p>
            <a:r>
              <a:rPr lang="cs-CZ" sz="1100" dirty="0">
                <a:solidFill>
                  <a:schemeClr val="tx1">
                    <a:lumMod val="50000"/>
                    <a:lumOff val="50000"/>
                  </a:schemeClr>
                </a:solidFill>
              </a:rPr>
              <a:t>POPIS</a:t>
            </a:r>
          </a:p>
          <a:p>
            <a:r>
              <a:rPr lang="cs-CZ" sz="1100" dirty="0">
                <a:solidFill>
                  <a:schemeClr val="tx1">
                    <a:lumMod val="50000"/>
                    <a:lumOff val="50000"/>
                  </a:schemeClr>
                </a:solidFill>
              </a:rPr>
              <a:t>ZÁVĚSNÁ SKŘÍŇ 135X185X40 CM, DVÍŘKA OTEVÍRAVÁ, 4X Š.44CM, </a:t>
            </a:r>
          </a:p>
          <a:p>
            <a:r>
              <a:rPr lang="cs-CZ" sz="1100" dirty="0">
                <a:solidFill>
                  <a:schemeClr val="tx1">
                    <a:lumMod val="50000"/>
                    <a:lumOff val="50000"/>
                  </a:schemeClr>
                </a:solidFill>
              </a:rPr>
              <a:t>VÝŠKA ZAVĚŠENÍ SKŘÍNĚ 15 CM N.Č.P., </a:t>
            </a:r>
          </a:p>
          <a:p>
            <a:r>
              <a:rPr lang="cs-CZ" sz="1100" dirty="0">
                <a:solidFill>
                  <a:schemeClr val="tx1">
                    <a:lumMod val="50000"/>
                    <a:lumOff val="50000"/>
                  </a:schemeClr>
                </a:solidFill>
              </a:rPr>
              <a:t>VNITŘEK SKŘÍNĚ ROZDĚLEN SVISLOU DĚLÍCÍ STĚNOU NA DVĚ POLOVINY.</a:t>
            </a:r>
          </a:p>
          <a:p>
            <a:r>
              <a:rPr lang="cs-CZ" sz="1100" dirty="0">
                <a:solidFill>
                  <a:schemeClr val="tx1">
                    <a:lumMod val="50000"/>
                    <a:lumOff val="50000"/>
                  </a:schemeClr>
                </a:solidFill>
              </a:rPr>
              <a:t>MATERIÁL LTD TL. 18MM, DEKOR PŘÍRODNÍ DUB, POVRCH ST10, </a:t>
            </a:r>
          </a:p>
          <a:p>
            <a:r>
              <a:rPr lang="cs-CZ" sz="1100" dirty="0">
                <a:solidFill>
                  <a:schemeClr val="tx1">
                    <a:lumMod val="50000"/>
                    <a:lumOff val="50000"/>
                  </a:schemeClr>
                </a:solidFill>
              </a:rPr>
              <a:t>HRANA NA DVÍŘKÁCH ABS 2MM.</a:t>
            </a:r>
          </a:p>
          <a:p>
            <a:r>
              <a:rPr lang="cs-CZ" sz="1100" dirty="0">
                <a:solidFill>
                  <a:schemeClr val="tx1">
                    <a:lumMod val="50000"/>
                    <a:lumOff val="50000"/>
                  </a:schemeClr>
                </a:solidFill>
              </a:rPr>
              <a:t>POLICE 6KS, VÝŠKOVĚ STAVITELNÉ (V KROKU 25MM), VE SPODNÍ ČÁSTI  SYSTÉM ÚLOŽNÝCH PLASTOVÝCH BOXŮ DLE NÁKRESU, BOXY V KOMBINACI BÍLÉ A TYRKYSOVÉ BARVY</a:t>
            </a:r>
          </a:p>
          <a:p>
            <a:r>
              <a:rPr lang="cs-CZ" sz="1100" dirty="0">
                <a:solidFill>
                  <a:schemeClr val="tx1">
                    <a:lumMod val="50000"/>
                    <a:lumOff val="50000"/>
                  </a:schemeClr>
                </a:solidFill>
              </a:rPr>
              <a:t>ÚCHYTKY 4KS, DL.168MM, HL. 36 / 27MM, V. 15MM,</a:t>
            </a:r>
          </a:p>
          <a:p>
            <a:r>
              <a:rPr lang="cs-CZ" sz="1100" dirty="0">
                <a:solidFill>
                  <a:schemeClr val="tx1">
                    <a:lumMod val="50000"/>
                    <a:lumOff val="50000"/>
                  </a:schemeClr>
                </a:solidFill>
              </a:rPr>
              <a:t>UMÍSTĚNÉ NA SVISLÉ HRANĚ DVEŘÍ, BARVA ČERNÁ MATNÁ.</a:t>
            </a:r>
            <a:br>
              <a:rPr lang="en-US" sz="1100" dirty="0">
                <a:solidFill>
                  <a:schemeClr val="tx1">
                    <a:lumMod val="50000"/>
                    <a:lumOff val="50000"/>
                  </a:schemeClr>
                </a:solidFill>
                <a:hlinkClick r:id="rId4">
                  <a:extLst>
                    <a:ext uri="{A12FA001-AC4F-418D-AE19-62706E023703}">
                      <ahyp:hlinkClr xmlns:ahyp="http://schemas.microsoft.com/office/drawing/2018/hyperlinkcolor" val="tx"/>
                    </a:ext>
                  </a:extLst>
                </a:hlinkClick>
              </a:rPr>
            </a:br>
            <a:r>
              <a:rPr lang="cs-CZ" sz="1100" dirty="0">
                <a:solidFill>
                  <a:schemeClr val="tx1">
                    <a:lumMod val="50000"/>
                    <a:lumOff val="50000"/>
                  </a:schemeClr>
                </a:solidFill>
              </a:rPr>
              <a:t>DVEŘNÍ ZÁVĚSY 100° PRO NALOŽENÉ DVEŘE,  </a:t>
            </a:r>
            <a:r>
              <a:rPr lang="pt-BR" sz="1100" dirty="0">
                <a:solidFill>
                  <a:schemeClr val="tx1">
                    <a:lumMod val="50000"/>
                    <a:lumOff val="50000"/>
                  </a:schemeClr>
                </a:solidFill>
              </a:rPr>
              <a:t>S KLIPOVOU TECHNIKOU A INTEGROVANÝM TLUMENÍM</a:t>
            </a:r>
            <a:r>
              <a:rPr lang="cs-CZ" sz="1100" dirty="0">
                <a:solidFill>
                  <a:schemeClr val="tx1">
                    <a:lumMod val="50000"/>
                    <a:lumOff val="50000"/>
                  </a:schemeClr>
                </a:solidFill>
              </a:rPr>
              <a:t>.</a:t>
            </a:r>
          </a:p>
          <a:p>
            <a:r>
              <a:rPr lang="cs-CZ" sz="1100" dirty="0">
                <a:solidFill>
                  <a:schemeClr val="tx1">
                    <a:lumMod val="50000"/>
                    <a:lumOff val="50000"/>
                  </a:schemeClr>
                </a:solidFill>
              </a:rPr>
              <a:t>ZAMYKÁNÍ 4KS, ROZVOROVÝ ZÁMEK</a:t>
            </a:r>
          </a:p>
          <a:p>
            <a:r>
              <a:rPr lang="cs-CZ" dirty="0"/>
              <a:t> </a:t>
            </a:r>
          </a:p>
        </p:txBody>
      </p:sp>
      <p:cxnSp>
        <p:nvCxnSpPr>
          <p:cNvPr id="5" name="Přímá spojnice 4">
            <a:extLst>
              <a:ext uri="{FF2B5EF4-FFF2-40B4-BE49-F238E27FC236}">
                <a16:creationId xmlns:a16="http://schemas.microsoft.com/office/drawing/2014/main" id="{79C35525-4C69-01F8-FE09-6A7D722CEB44}"/>
              </a:ext>
            </a:extLst>
          </p:cNvPr>
          <p:cNvCxnSpPr/>
          <p:nvPr/>
        </p:nvCxnSpPr>
        <p:spPr>
          <a:xfrm>
            <a:off x="10088880" y="8086996"/>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7" name="Přímá spojnice 6">
            <a:extLst>
              <a:ext uri="{FF2B5EF4-FFF2-40B4-BE49-F238E27FC236}">
                <a16:creationId xmlns:a16="http://schemas.microsoft.com/office/drawing/2014/main" id="{60D7FAD6-2C50-A411-36C5-BBB874B02842}"/>
              </a:ext>
            </a:extLst>
          </p:cNvPr>
          <p:cNvCxnSpPr/>
          <p:nvPr/>
        </p:nvCxnSpPr>
        <p:spPr>
          <a:xfrm>
            <a:off x="10088880" y="8857661"/>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9" name="Přímá spojnice 8">
            <a:extLst>
              <a:ext uri="{FF2B5EF4-FFF2-40B4-BE49-F238E27FC236}">
                <a16:creationId xmlns:a16="http://schemas.microsoft.com/office/drawing/2014/main" id="{FAF5E646-E629-AB52-7D64-F175023B834C}"/>
              </a:ext>
            </a:extLst>
          </p:cNvPr>
          <p:cNvCxnSpPr/>
          <p:nvPr/>
        </p:nvCxnSpPr>
        <p:spPr>
          <a:xfrm>
            <a:off x="10088880" y="914290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0" name="TextovéPole 9">
            <a:extLst>
              <a:ext uri="{FF2B5EF4-FFF2-40B4-BE49-F238E27FC236}">
                <a16:creationId xmlns:a16="http://schemas.microsoft.com/office/drawing/2014/main" id="{7638D63B-9288-D30E-2647-FEE28275B0ED}"/>
              </a:ext>
            </a:extLst>
          </p:cNvPr>
          <p:cNvSpPr txBox="1"/>
          <p:nvPr/>
        </p:nvSpPr>
        <p:spPr>
          <a:xfrm>
            <a:off x="10050131" y="7817695"/>
            <a:ext cx="4130040" cy="261610"/>
          </a:xfrm>
          <a:prstGeom prst="rect">
            <a:avLst/>
          </a:prstGeom>
          <a:noFill/>
        </p:spPr>
        <p:txBody>
          <a:bodyPr wrap="square" rtlCol="0">
            <a:spAutoFit/>
          </a:bodyPr>
          <a:lstStyle/>
          <a:p>
            <a:r>
              <a:rPr lang="cs-CZ" sz="1100" dirty="0"/>
              <a:t>KNIHA NÁBYTKU ZAKÁZKOVÁ VÝROBA	</a:t>
            </a:r>
            <a:endParaRPr lang="cs-CZ" sz="1100" dirty="0">
              <a:solidFill>
                <a:srgbClr val="FF0000"/>
              </a:solidFill>
            </a:endParaRPr>
          </a:p>
        </p:txBody>
      </p:sp>
      <p:cxnSp>
        <p:nvCxnSpPr>
          <p:cNvPr id="13" name="Přímá spojnice 12">
            <a:extLst>
              <a:ext uri="{FF2B5EF4-FFF2-40B4-BE49-F238E27FC236}">
                <a16:creationId xmlns:a16="http://schemas.microsoft.com/office/drawing/2014/main" id="{0D30AB17-C1EC-EE87-51F5-DE51D87038A6}"/>
              </a:ext>
            </a:extLst>
          </p:cNvPr>
          <p:cNvCxnSpPr/>
          <p:nvPr/>
        </p:nvCxnSpPr>
        <p:spPr>
          <a:xfrm>
            <a:off x="10088880" y="9432468"/>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Přímá spojnice 14">
            <a:extLst>
              <a:ext uri="{FF2B5EF4-FFF2-40B4-BE49-F238E27FC236}">
                <a16:creationId xmlns:a16="http://schemas.microsoft.com/office/drawing/2014/main" id="{CBE6285E-5E14-8E63-3821-C634DAF027E7}"/>
              </a:ext>
            </a:extLst>
          </p:cNvPr>
          <p:cNvCxnSpPr/>
          <p:nvPr/>
        </p:nvCxnSpPr>
        <p:spPr>
          <a:xfrm>
            <a:off x="10088880" y="9722029"/>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Přímá spojnice 16">
            <a:extLst>
              <a:ext uri="{FF2B5EF4-FFF2-40B4-BE49-F238E27FC236}">
                <a16:creationId xmlns:a16="http://schemas.microsoft.com/office/drawing/2014/main" id="{E1CA5D6C-873A-B2BD-887D-D62DC30B6F1A}"/>
              </a:ext>
            </a:extLst>
          </p:cNvPr>
          <p:cNvCxnSpPr/>
          <p:nvPr/>
        </p:nvCxnSpPr>
        <p:spPr>
          <a:xfrm>
            <a:off x="10088880" y="10024153"/>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8" name="TextovéPole 17">
            <a:extLst>
              <a:ext uri="{FF2B5EF4-FFF2-40B4-BE49-F238E27FC236}">
                <a16:creationId xmlns:a16="http://schemas.microsoft.com/office/drawing/2014/main" id="{1976ABD7-2D60-6550-C8A7-1F9EDAA706DF}"/>
              </a:ext>
            </a:extLst>
          </p:cNvPr>
          <p:cNvSpPr txBox="1"/>
          <p:nvPr/>
        </p:nvSpPr>
        <p:spPr>
          <a:xfrm>
            <a:off x="10060102" y="8857661"/>
            <a:ext cx="4130040" cy="261610"/>
          </a:xfrm>
          <a:prstGeom prst="rect">
            <a:avLst/>
          </a:prstGeom>
          <a:noFill/>
        </p:spPr>
        <p:txBody>
          <a:bodyPr wrap="square" rtlCol="0">
            <a:spAutoFit/>
          </a:bodyPr>
          <a:lstStyle/>
          <a:p>
            <a:r>
              <a:rPr lang="cs-CZ" sz="1100" b="1" dirty="0"/>
              <a:t>SKŘÍŇ POLICOVÁ VYSOKÁ, DĚLENÁ,  POLOŽKA Č. : 41006 Z</a:t>
            </a:r>
          </a:p>
        </p:txBody>
      </p:sp>
      <p:sp>
        <p:nvSpPr>
          <p:cNvPr id="27" name="TextovéPole 26">
            <a:extLst>
              <a:ext uri="{FF2B5EF4-FFF2-40B4-BE49-F238E27FC236}">
                <a16:creationId xmlns:a16="http://schemas.microsoft.com/office/drawing/2014/main" id="{604E66A9-6CC8-3E15-2409-EE7471B6DC82}"/>
              </a:ext>
            </a:extLst>
          </p:cNvPr>
          <p:cNvSpPr txBox="1"/>
          <p:nvPr/>
        </p:nvSpPr>
        <p:spPr>
          <a:xfrm>
            <a:off x="10005060" y="5946795"/>
            <a:ext cx="4185920" cy="1446550"/>
          </a:xfrm>
          <a:prstGeom prst="rect">
            <a:avLst/>
          </a:prstGeom>
          <a:noFill/>
        </p:spPr>
        <p:txBody>
          <a:bodyPr wrap="square">
            <a:spAutoFit/>
          </a:bodyPr>
          <a:lstStyle/>
          <a:p>
            <a:r>
              <a:rPr lang="cs-CZ" sz="1100" dirty="0">
                <a:solidFill>
                  <a:schemeClr val="tx1">
                    <a:lumMod val="50000"/>
                    <a:lumOff val="50000"/>
                  </a:schemeClr>
                </a:solidFill>
              </a:rPr>
              <a:t>poznámky </a:t>
            </a:r>
          </a:p>
          <a:p>
            <a:r>
              <a:rPr lang="cs-CZ" sz="1100" dirty="0">
                <a:solidFill>
                  <a:schemeClr val="tx1">
                    <a:lumMod val="50000"/>
                    <a:lumOff val="50000"/>
                  </a:schemeClr>
                </a:solidFill>
              </a:rPr>
              <a:t>Tento výkres nenahrazuje výrobní dokumentaci. Rozměry návrhu vychází z dostupné dokumentace objektu. Mohou se lišit od skutečného stavu. Veškeré rozměry je nutné překontrolovat na stavbě a případné změny a nejasnosti konzultovat s architektem. Nutné  dodržet technické podmínky uvedené v příloze č. 1. Konkrétní dezén materiálu bude upřesněn výběrem architekta ve spolupráci s vybraným subdodavatelem nábytku</a:t>
            </a:r>
          </a:p>
        </p:txBody>
      </p:sp>
      <p:sp>
        <p:nvSpPr>
          <p:cNvPr id="2" name="TextovéPole 1">
            <a:extLst>
              <a:ext uri="{FF2B5EF4-FFF2-40B4-BE49-F238E27FC236}">
                <a16:creationId xmlns:a16="http://schemas.microsoft.com/office/drawing/2014/main" id="{2E36B166-BB4F-3CF4-5D42-936BAF4C2D74}"/>
              </a:ext>
            </a:extLst>
          </p:cNvPr>
          <p:cNvSpPr txBox="1"/>
          <p:nvPr/>
        </p:nvSpPr>
        <p:spPr>
          <a:xfrm>
            <a:off x="10088880" y="9164577"/>
            <a:ext cx="4219155" cy="261610"/>
          </a:xfrm>
          <a:prstGeom prst="rect">
            <a:avLst/>
          </a:prstGeom>
          <a:noFill/>
        </p:spPr>
        <p:txBody>
          <a:bodyPr wrap="square" rtlCol="0">
            <a:spAutoFit/>
          </a:bodyPr>
          <a:lstStyle/>
          <a:p>
            <a:r>
              <a:rPr lang="cs-CZ" sz="1100" dirty="0"/>
              <a:t>UMÍSTĚNÍ: ERGO-TERAPEUTICKÁ DÍLNA 2.19</a:t>
            </a:r>
            <a:endParaRPr lang="cs-CZ" sz="1100" dirty="0">
              <a:solidFill>
                <a:srgbClr val="FF0000"/>
              </a:solidFill>
            </a:endParaRPr>
          </a:p>
        </p:txBody>
      </p:sp>
      <p:pic>
        <p:nvPicPr>
          <p:cNvPr id="6" name="Obrázek 5" descr="Obsah obrázku skica, kresba, Perokresba, diagram&#10;&#10;Popis byl vytvořen automaticky">
            <a:extLst>
              <a:ext uri="{FF2B5EF4-FFF2-40B4-BE49-F238E27FC236}">
                <a16:creationId xmlns:a16="http://schemas.microsoft.com/office/drawing/2014/main" id="{E4675506-97E9-E129-9E19-56E8CADBFD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8573" y="7302463"/>
            <a:ext cx="3621767" cy="2501670"/>
          </a:xfrm>
          <a:prstGeom prst="rect">
            <a:avLst/>
          </a:prstGeom>
        </p:spPr>
      </p:pic>
      <p:sp>
        <p:nvSpPr>
          <p:cNvPr id="11" name="TextovéPole 10">
            <a:extLst>
              <a:ext uri="{FF2B5EF4-FFF2-40B4-BE49-F238E27FC236}">
                <a16:creationId xmlns:a16="http://schemas.microsoft.com/office/drawing/2014/main" id="{0EF79DDE-C6DF-9A4C-CF06-23E3B401BDCE}"/>
              </a:ext>
            </a:extLst>
          </p:cNvPr>
          <p:cNvSpPr txBox="1"/>
          <p:nvPr/>
        </p:nvSpPr>
        <p:spPr>
          <a:xfrm>
            <a:off x="7700384" y="7450684"/>
            <a:ext cx="2975662" cy="307777"/>
          </a:xfrm>
          <a:prstGeom prst="rect">
            <a:avLst/>
          </a:prstGeom>
          <a:noFill/>
        </p:spPr>
        <p:txBody>
          <a:bodyPr wrap="square" rtlCol="0">
            <a:spAutoFit/>
          </a:bodyPr>
          <a:lstStyle/>
          <a:p>
            <a:r>
              <a:rPr lang="cs-CZ" sz="1400" dirty="0">
                <a:solidFill>
                  <a:schemeClr val="accent2">
                    <a:lumMod val="50000"/>
                  </a:schemeClr>
                </a:solidFill>
              </a:rPr>
              <a:t>ÚCHYTKA</a:t>
            </a:r>
          </a:p>
        </p:txBody>
      </p:sp>
      <p:pic>
        <p:nvPicPr>
          <p:cNvPr id="25" name="Obrázek 24" descr="Obsah obrázku skica, diagram, Technický výkres, kresba&#10;&#10;Popis byl vytvořen automaticky">
            <a:extLst>
              <a:ext uri="{FF2B5EF4-FFF2-40B4-BE49-F238E27FC236}">
                <a16:creationId xmlns:a16="http://schemas.microsoft.com/office/drawing/2014/main" id="{E5640DC0-F968-6D9F-838D-A6C224A3C2F0}"/>
              </a:ext>
            </a:extLst>
          </p:cNvPr>
          <p:cNvPicPr>
            <a:picLocks noChangeAspect="1"/>
          </p:cNvPicPr>
          <p:nvPr/>
        </p:nvPicPr>
        <p:blipFill rotWithShape="1">
          <a:blip r:embed="rId3">
            <a:extLst>
              <a:ext uri="{28A0092B-C50C-407E-A947-70E740481C1C}">
                <a14:useLocalDpi xmlns:a14="http://schemas.microsoft.com/office/drawing/2010/main" val="0"/>
              </a:ext>
            </a:extLst>
          </a:blip>
          <a:srcRect l="8473" r="16604" b="32181"/>
          <a:stretch/>
        </p:blipFill>
        <p:spPr>
          <a:xfrm>
            <a:off x="641350" y="1852308"/>
            <a:ext cx="8281423" cy="5301934"/>
          </a:xfrm>
          <a:prstGeom prst="rect">
            <a:avLst/>
          </a:prstGeom>
        </p:spPr>
      </p:pic>
      <p:cxnSp>
        <p:nvCxnSpPr>
          <p:cNvPr id="4" name="Přímá spojnice 3">
            <a:extLst>
              <a:ext uri="{FF2B5EF4-FFF2-40B4-BE49-F238E27FC236}">
                <a16:creationId xmlns:a16="http://schemas.microsoft.com/office/drawing/2014/main" id="{8A149799-0CF1-7725-F39C-356BBD3AE954}"/>
              </a:ext>
            </a:extLst>
          </p:cNvPr>
          <p:cNvCxnSpPr/>
          <p:nvPr/>
        </p:nvCxnSpPr>
        <p:spPr>
          <a:xfrm>
            <a:off x="10060940" y="7767397"/>
            <a:ext cx="4130040" cy="0"/>
          </a:xfrm>
          <a:prstGeom prst="line">
            <a:avLst/>
          </a:prstGeom>
          <a:ln>
            <a:solidFill>
              <a:schemeClr val="accent2">
                <a:lumMod val="75000"/>
              </a:schemeClr>
            </a:solidFill>
          </a:ln>
        </p:spPr>
        <p:style>
          <a:lnRef idx="2">
            <a:schemeClr val="accent1"/>
          </a:lnRef>
          <a:fillRef idx="0">
            <a:schemeClr val="accent1"/>
          </a:fillRef>
          <a:effectRef idx="1">
            <a:schemeClr val="accent1"/>
          </a:effectRef>
          <a:fontRef idx="minor">
            <a:schemeClr val="tx1"/>
          </a:fontRef>
        </p:style>
      </p:cxnSp>
      <p:sp>
        <p:nvSpPr>
          <p:cNvPr id="14" name="TextovéPole 13">
            <a:extLst>
              <a:ext uri="{FF2B5EF4-FFF2-40B4-BE49-F238E27FC236}">
                <a16:creationId xmlns:a16="http://schemas.microsoft.com/office/drawing/2014/main" id="{38341A1D-69DD-5533-1B4C-C72202038B2C}"/>
              </a:ext>
            </a:extLst>
          </p:cNvPr>
          <p:cNvSpPr txBox="1"/>
          <p:nvPr/>
        </p:nvSpPr>
        <p:spPr>
          <a:xfrm>
            <a:off x="11107243" y="8254948"/>
            <a:ext cx="3449781" cy="461665"/>
          </a:xfrm>
          <a:prstGeom prst="rect">
            <a:avLst/>
          </a:prstGeom>
          <a:noFill/>
        </p:spPr>
        <p:txBody>
          <a:bodyPr wrap="square" rtlCol="0">
            <a:spAutoFit/>
          </a:bodyPr>
          <a:lstStyle/>
          <a:p>
            <a:r>
              <a:rPr lang="cs-CZ" sz="1200" dirty="0">
                <a:solidFill>
                  <a:schemeClr val="accent2">
                    <a:lumMod val="75000"/>
                  </a:schemeClr>
                </a:solidFill>
              </a:rPr>
              <a:t>Centrum rehabilitační péče nemocnice Semily</a:t>
            </a:r>
          </a:p>
          <a:p>
            <a:r>
              <a:rPr lang="cs-CZ" sz="1200" dirty="0">
                <a:solidFill>
                  <a:schemeClr val="accent2">
                    <a:lumMod val="75000"/>
                  </a:schemeClr>
                </a:solidFill>
              </a:rPr>
              <a:t>MMN, a.s. - Nemocnice Semily </a:t>
            </a:r>
          </a:p>
        </p:txBody>
      </p:sp>
    </p:spTree>
    <p:extLst>
      <p:ext uri="{BB962C8B-B14F-4D97-AF65-F5344CB8AC3E}">
        <p14:creationId xmlns:p14="http://schemas.microsoft.com/office/powerpoint/2010/main" val="2431871132"/>
      </p:ext>
    </p:extLst>
  </p:cSld>
  <p:clrMapOvr>
    <a:masterClrMapping/>
  </p:clrMapOvr>
</p:sld>
</file>

<file path=ppt/theme/theme1.xml><?xml version="1.0" encoding="utf-8"?>
<a:theme xmlns:a="http://schemas.openxmlformats.org/drawingml/2006/main" name="Motiv Office">
  <a:themeElements>
    <a:clrScheme name="Motiv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Motiv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13024</TotalTime>
  <Words>6624</Words>
  <Application>Microsoft Office PowerPoint</Application>
  <PresentationFormat>Vlastní</PresentationFormat>
  <Paragraphs>635</Paragraphs>
  <Slides>38</Slides>
  <Notes>33</Notes>
  <HiddenSlides>0</HiddenSlides>
  <MMClips>0</MMClips>
  <ScaleCrop>false</ScaleCrop>
  <HeadingPairs>
    <vt:vector size="6" baseType="variant">
      <vt:variant>
        <vt:lpstr>Použitá písma</vt:lpstr>
      </vt:variant>
      <vt:variant>
        <vt:i4>4</vt:i4>
      </vt:variant>
      <vt:variant>
        <vt:lpstr>Motiv</vt:lpstr>
      </vt:variant>
      <vt:variant>
        <vt:i4>1</vt:i4>
      </vt:variant>
      <vt:variant>
        <vt:lpstr>Nadpisy snímků</vt:lpstr>
      </vt:variant>
      <vt:variant>
        <vt:i4>38</vt:i4>
      </vt:variant>
    </vt:vector>
  </HeadingPairs>
  <TitlesOfParts>
    <vt:vector size="43" baseType="lpstr">
      <vt:lpstr>Aptos</vt:lpstr>
      <vt:lpstr>Aptos Display</vt:lpstr>
      <vt:lpstr>Arial</vt:lpstr>
      <vt:lpstr>Calibri</vt:lpstr>
      <vt:lpstr>Motiv Office</vt:lpstr>
      <vt:lpstr>KNIHA NÁBYTKU                 zakázková výroba</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2.16</dc:title>
  <dc:creator>Michael Baranik</dc:creator>
  <cp:lastModifiedBy>Martina Rušikvasová</cp:lastModifiedBy>
  <cp:revision>69</cp:revision>
  <cp:lastPrinted>2024-06-27T13:07:51Z</cp:lastPrinted>
  <dcterms:created xsi:type="dcterms:W3CDTF">2024-05-11T07:55:42Z</dcterms:created>
  <dcterms:modified xsi:type="dcterms:W3CDTF">2024-09-18T21:13:50Z</dcterms:modified>
</cp:coreProperties>
</file>