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84" r:id="rId3"/>
    <p:sldId id="258" r:id="rId4"/>
    <p:sldId id="274" r:id="rId5"/>
    <p:sldId id="275" r:id="rId6"/>
    <p:sldId id="276" r:id="rId7"/>
    <p:sldId id="277" r:id="rId8"/>
    <p:sldId id="283" r:id="rId9"/>
    <p:sldId id="279" r:id="rId10"/>
    <p:sldId id="282" r:id="rId11"/>
    <p:sldId id="278" r:id="rId12"/>
  </p:sldIdLst>
  <p:sldSz cx="15119350" cy="10439400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22" autoAdjust="0"/>
    <p:restoredTop sz="95184" autoAdjust="0"/>
  </p:normalViewPr>
  <p:slideViewPr>
    <p:cSldViewPr snapToGrid="0">
      <p:cViewPr>
        <p:scale>
          <a:sx n="75" d="100"/>
          <a:sy n="75" d="100"/>
        </p:scale>
        <p:origin x="682" y="-13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4783" tIns="47391" rIns="94783" bIns="47391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83" tIns="47391" rIns="94783" bIns="47391" rtlCol="0"/>
          <a:lstStyle>
            <a:lvl1pPr algn="r">
              <a:defRPr sz="1200"/>
            </a:lvl1pPr>
          </a:lstStyle>
          <a:p>
            <a:fld id="{D384D080-C0C1-4FB7-A735-8E1D5C098ED7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1279525"/>
            <a:ext cx="500221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83" tIns="47391" rIns="94783" bIns="47391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80"/>
          </a:xfrm>
          <a:prstGeom prst="rect">
            <a:avLst/>
          </a:prstGeom>
        </p:spPr>
        <p:txBody>
          <a:bodyPr vert="horz" lIns="94783" tIns="47391" rIns="94783" bIns="47391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4783" tIns="47391" rIns="94783" bIns="47391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3507"/>
          </a:xfrm>
          <a:prstGeom prst="rect">
            <a:avLst/>
          </a:prstGeom>
        </p:spPr>
        <p:txBody>
          <a:bodyPr vert="horz" lIns="94783" tIns="47391" rIns="94783" bIns="47391" rtlCol="0" anchor="b"/>
          <a:lstStyle>
            <a:lvl1pPr algn="r">
              <a:defRPr sz="1200"/>
            </a:lvl1pPr>
          </a:lstStyle>
          <a:p>
            <a:fld id="{0AD2B19F-3F89-4D10-B09E-E9DEB6AFAB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0512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08486"/>
            <a:ext cx="12851448" cy="3634458"/>
          </a:xfrm>
        </p:spPr>
        <p:txBody>
          <a:bodyPr anchor="b"/>
          <a:lstStyle>
            <a:lvl1pPr algn="ctr">
              <a:defRPr sz="9133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483102"/>
            <a:ext cx="11339513" cy="2520438"/>
          </a:xfrm>
        </p:spPr>
        <p:txBody>
          <a:bodyPr/>
          <a:lstStyle>
            <a:lvl1pPr marL="0" indent="0" algn="ctr">
              <a:buNone/>
              <a:defRPr sz="3653"/>
            </a:lvl1pPr>
            <a:lvl2pPr marL="695950" indent="0" algn="ctr">
              <a:buNone/>
              <a:defRPr sz="3044"/>
            </a:lvl2pPr>
            <a:lvl3pPr marL="1391900" indent="0" algn="ctr">
              <a:buNone/>
              <a:defRPr sz="2740"/>
            </a:lvl3pPr>
            <a:lvl4pPr marL="2087850" indent="0" algn="ctr">
              <a:buNone/>
              <a:defRPr sz="2436"/>
            </a:lvl4pPr>
            <a:lvl5pPr marL="2783799" indent="0" algn="ctr">
              <a:buNone/>
              <a:defRPr sz="2436"/>
            </a:lvl5pPr>
            <a:lvl6pPr marL="3479749" indent="0" algn="ctr">
              <a:buNone/>
              <a:defRPr sz="2436"/>
            </a:lvl6pPr>
            <a:lvl7pPr marL="4175699" indent="0" algn="ctr">
              <a:buNone/>
              <a:defRPr sz="2436"/>
            </a:lvl7pPr>
            <a:lvl8pPr marL="4871649" indent="0" algn="ctr">
              <a:buNone/>
              <a:defRPr sz="2436"/>
            </a:lvl8pPr>
            <a:lvl9pPr marL="5567599" indent="0" algn="ctr">
              <a:buNone/>
              <a:defRPr sz="2436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890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9915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55801"/>
            <a:ext cx="3260110" cy="8846909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55801"/>
            <a:ext cx="9591338" cy="8846909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9640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2575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02603"/>
            <a:ext cx="13040439" cy="4342500"/>
          </a:xfrm>
        </p:spPr>
        <p:txBody>
          <a:bodyPr anchor="b"/>
          <a:lstStyle>
            <a:lvl1pPr>
              <a:defRPr sz="9133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6986185"/>
            <a:ext cx="13040439" cy="2283618"/>
          </a:xfrm>
        </p:spPr>
        <p:txBody>
          <a:bodyPr/>
          <a:lstStyle>
            <a:lvl1pPr marL="0" indent="0">
              <a:buNone/>
              <a:defRPr sz="3653">
                <a:solidFill>
                  <a:schemeClr val="tx1">
                    <a:tint val="82000"/>
                  </a:schemeClr>
                </a:solidFill>
              </a:defRPr>
            </a:lvl1pPr>
            <a:lvl2pPr marL="695950" indent="0">
              <a:buNone/>
              <a:defRPr sz="3044">
                <a:solidFill>
                  <a:schemeClr val="tx1">
                    <a:tint val="82000"/>
                  </a:schemeClr>
                </a:solidFill>
              </a:defRPr>
            </a:lvl2pPr>
            <a:lvl3pPr marL="1391900" indent="0">
              <a:buNone/>
              <a:defRPr sz="2740">
                <a:solidFill>
                  <a:schemeClr val="tx1">
                    <a:tint val="82000"/>
                  </a:schemeClr>
                </a:solidFill>
              </a:defRPr>
            </a:lvl3pPr>
            <a:lvl4pPr marL="2087850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4pPr>
            <a:lvl5pPr marL="2783799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5pPr>
            <a:lvl6pPr marL="3479749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6pPr>
            <a:lvl7pPr marL="4175699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7pPr>
            <a:lvl8pPr marL="4871649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8pPr>
            <a:lvl9pPr marL="5567599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2407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779007"/>
            <a:ext cx="6425724" cy="662370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779007"/>
            <a:ext cx="6425724" cy="662370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8591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55804"/>
            <a:ext cx="13040439" cy="2017801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559104"/>
            <a:ext cx="6396193" cy="1254177"/>
          </a:xfrm>
        </p:spPr>
        <p:txBody>
          <a:bodyPr anchor="b"/>
          <a:lstStyle>
            <a:lvl1pPr marL="0" indent="0">
              <a:buNone/>
              <a:defRPr sz="3653" b="1"/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813281"/>
            <a:ext cx="6396193" cy="560876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559104"/>
            <a:ext cx="6427693" cy="1254177"/>
          </a:xfrm>
        </p:spPr>
        <p:txBody>
          <a:bodyPr anchor="b"/>
          <a:lstStyle>
            <a:lvl1pPr marL="0" indent="0">
              <a:buNone/>
              <a:defRPr sz="3653" b="1"/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813281"/>
            <a:ext cx="6427693" cy="560876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2850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2946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95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695960"/>
            <a:ext cx="4876384" cy="2435860"/>
          </a:xfrm>
        </p:spPr>
        <p:txBody>
          <a:bodyPr anchor="b"/>
          <a:lstStyle>
            <a:lvl1pPr>
              <a:defRPr sz="4871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03083"/>
            <a:ext cx="7654171" cy="7418740"/>
          </a:xfrm>
        </p:spPr>
        <p:txBody>
          <a:bodyPr/>
          <a:lstStyle>
            <a:lvl1pPr>
              <a:defRPr sz="4871"/>
            </a:lvl1pPr>
            <a:lvl2pPr>
              <a:defRPr sz="4262"/>
            </a:lvl2pPr>
            <a:lvl3pPr>
              <a:defRPr sz="3653"/>
            </a:lvl3pPr>
            <a:lvl4pPr>
              <a:defRPr sz="3044"/>
            </a:lvl4pPr>
            <a:lvl5pPr>
              <a:defRPr sz="3044"/>
            </a:lvl5pPr>
            <a:lvl6pPr>
              <a:defRPr sz="3044"/>
            </a:lvl6pPr>
            <a:lvl7pPr>
              <a:defRPr sz="3044"/>
            </a:lvl7pPr>
            <a:lvl8pPr>
              <a:defRPr sz="3044"/>
            </a:lvl8pPr>
            <a:lvl9pPr>
              <a:defRPr sz="3044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131820"/>
            <a:ext cx="4876384" cy="5802084"/>
          </a:xfrm>
        </p:spPr>
        <p:txBody>
          <a:bodyPr/>
          <a:lstStyle>
            <a:lvl1pPr marL="0" indent="0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5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695960"/>
            <a:ext cx="4876384" cy="2435860"/>
          </a:xfrm>
        </p:spPr>
        <p:txBody>
          <a:bodyPr anchor="b"/>
          <a:lstStyle>
            <a:lvl1pPr>
              <a:defRPr sz="4871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03083"/>
            <a:ext cx="7654171" cy="7418740"/>
          </a:xfrm>
        </p:spPr>
        <p:txBody>
          <a:bodyPr anchor="t"/>
          <a:lstStyle>
            <a:lvl1pPr marL="0" indent="0">
              <a:buNone/>
              <a:defRPr sz="4871"/>
            </a:lvl1pPr>
            <a:lvl2pPr marL="695950" indent="0">
              <a:buNone/>
              <a:defRPr sz="4262"/>
            </a:lvl2pPr>
            <a:lvl3pPr marL="1391900" indent="0">
              <a:buNone/>
              <a:defRPr sz="3653"/>
            </a:lvl3pPr>
            <a:lvl4pPr marL="2087850" indent="0">
              <a:buNone/>
              <a:defRPr sz="3044"/>
            </a:lvl4pPr>
            <a:lvl5pPr marL="2783799" indent="0">
              <a:buNone/>
              <a:defRPr sz="3044"/>
            </a:lvl5pPr>
            <a:lvl6pPr marL="3479749" indent="0">
              <a:buNone/>
              <a:defRPr sz="3044"/>
            </a:lvl6pPr>
            <a:lvl7pPr marL="4175699" indent="0">
              <a:buNone/>
              <a:defRPr sz="3044"/>
            </a:lvl7pPr>
            <a:lvl8pPr marL="4871649" indent="0">
              <a:buNone/>
              <a:defRPr sz="3044"/>
            </a:lvl8pPr>
            <a:lvl9pPr marL="5567599" indent="0">
              <a:buNone/>
              <a:defRPr sz="3044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131820"/>
            <a:ext cx="4876384" cy="5802084"/>
          </a:xfrm>
        </p:spPr>
        <p:txBody>
          <a:bodyPr/>
          <a:lstStyle>
            <a:lvl1pPr marL="0" indent="0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4871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55804"/>
            <a:ext cx="13040439" cy="2017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779007"/>
            <a:ext cx="13040439" cy="6623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675780"/>
            <a:ext cx="340185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2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FFEEDF-7F79-4C97-BCC2-50E43B79E792}" type="datetimeFigureOut">
              <a:rPr lang="cs-CZ" smtClean="0"/>
              <a:t>19.09.2024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675780"/>
            <a:ext cx="5102781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2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675780"/>
            <a:ext cx="340185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2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485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91900" rtl="0" eaLnBrk="1" latinLnBrk="0" hangingPunct="1">
        <a:lnSpc>
          <a:spcPct val="90000"/>
        </a:lnSpc>
        <a:spcBef>
          <a:spcPct val="0"/>
        </a:spcBef>
        <a:buNone/>
        <a:defRPr sz="66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975" indent="-347975" algn="l" defTabSz="1391900" rtl="0" eaLnBrk="1" latinLnBrk="0" hangingPunct="1">
        <a:lnSpc>
          <a:spcPct val="90000"/>
        </a:lnSpc>
        <a:spcBef>
          <a:spcPts val="1522"/>
        </a:spcBef>
        <a:buFont typeface="Arial" panose="020B0604020202020204" pitchFamily="34" charset="0"/>
        <a:buChar char="•"/>
        <a:defRPr sz="4262" kern="1200">
          <a:solidFill>
            <a:schemeClr val="tx1"/>
          </a:solidFill>
          <a:latin typeface="+mn-lt"/>
          <a:ea typeface="+mn-ea"/>
          <a:cs typeface="+mn-cs"/>
        </a:defRPr>
      </a:lvl1pPr>
      <a:lvl2pPr marL="1043925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3653" kern="1200">
          <a:solidFill>
            <a:schemeClr val="tx1"/>
          </a:solidFill>
          <a:latin typeface="+mn-lt"/>
          <a:ea typeface="+mn-ea"/>
          <a:cs typeface="+mn-cs"/>
        </a:defRPr>
      </a:lvl2pPr>
      <a:lvl3pPr marL="1739875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3044" kern="1200">
          <a:solidFill>
            <a:schemeClr val="tx1"/>
          </a:solidFill>
          <a:latin typeface="+mn-lt"/>
          <a:ea typeface="+mn-ea"/>
          <a:cs typeface="+mn-cs"/>
        </a:defRPr>
      </a:lvl3pPr>
      <a:lvl4pPr marL="24358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4pPr>
      <a:lvl5pPr marL="31317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5pPr>
      <a:lvl6pPr marL="38277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5236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52196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9155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1pPr>
      <a:lvl2pPr marL="6959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2pPr>
      <a:lvl3pPr marL="139190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3pPr>
      <a:lvl4pPr marL="20878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4pPr>
      <a:lvl5pPr marL="27837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5pPr>
      <a:lvl6pPr marL="34797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1756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48716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5675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69.jpeg"/><Relationship Id="rId5" Type="http://schemas.openxmlformats.org/officeDocument/2006/relationships/image" Target="../media/image63.png"/><Relationship Id="rId10" Type="http://schemas.openxmlformats.org/officeDocument/2006/relationships/image" Target="../media/image68.jpe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jpe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jpe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E982BC-E4AD-CFE5-B9F7-00E625FE3D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31588" y="6027445"/>
            <a:ext cx="5244624" cy="1138603"/>
          </a:xfrm>
        </p:spPr>
        <p:txBody>
          <a:bodyPr>
            <a:normAutofit fontScale="90000"/>
          </a:bodyPr>
          <a:lstStyle/>
          <a:p>
            <a:r>
              <a:rPr lang="cs-CZ" sz="5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KNIHA NÁBYTKU</a:t>
            </a:r>
            <a:br>
              <a:rPr lang="cs-CZ" sz="5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cs-CZ" sz="5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        </a:t>
            </a:r>
            <a:r>
              <a:rPr lang="cs-CZ" sz="25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typový nábytek, doplňky</a:t>
            </a:r>
            <a:endParaRPr lang="cs-CZ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8E5A55F3-BC6A-3BC1-3298-BB33DA3008FC}"/>
              </a:ext>
            </a:extLst>
          </p:cNvPr>
          <p:cNvCxnSpPr/>
          <p:nvPr/>
        </p:nvCxnSpPr>
        <p:spPr>
          <a:xfrm>
            <a:off x="10088880" y="7363097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Přímá spojnice 4">
            <a:extLst>
              <a:ext uri="{FF2B5EF4-FFF2-40B4-BE49-F238E27FC236}">
                <a16:creationId xmlns:a16="http://schemas.microsoft.com/office/drawing/2014/main" id="{B2FC4D2F-EC68-3FB6-F2F2-7AF308754BB1}"/>
              </a:ext>
            </a:extLst>
          </p:cNvPr>
          <p:cNvCxnSpPr/>
          <p:nvPr/>
        </p:nvCxnSpPr>
        <p:spPr>
          <a:xfrm>
            <a:off x="10088880" y="7652657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ovéPole 5">
            <a:extLst>
              <a:ext uri="{FF2B5EF4-FFF2-40B4-BE49-F238E27FC236}">
                <a16:creationId xmlns:a16="http://schemas.microsoft.com/office/drawing/2014/main" id="{169FD9D6-05D5-5802-8161-53A5887F4A7C}"/>
              </a:ext>
            </a:extLst>
          </p:cNvPr>
          <p:cNvSpPr txBox="1"/>
          <p:nvPr/>
        </p:nvSpPr>
        <p:spPr>
          <a:xfrm>
            <a:off x="10088880" y="7363096"/>
            <a:ext cx="413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INVESTOR:	MMN, a.s. , </a:t>
            </a:r>
            <a:r>
              <a:rPr lang="cs-CZ" sz="1100" dirty="0" err="1"/>
              <a:t>Metyšova</a:t>
            </a:r>
            <a:r>
              <a:rPr lang="cs-CZ" sz="1100" dirty="0"/>
              <a:t> č. p. 465,IČO: 054 21 888</a:t>
            </a:r>
          </a:p>
        </p:txBody>
      </p:sp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582188C7-B9D8-A34B-A633-3C135C0514D6}"/>
              </a:ext>
            </a:extLst>
          </p:cNvPr>
          <p:cNvCxnSpPr/>
          <p:nvPr/>
        </p:nvCxnSpPr>
        <p:spPr>
          <a:xfrm>
            <a:off x="10088880" y="8086996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ovéPole 7">
            <a:extLst>
              <a:ext uri="{FF2B5EF4-FFF2-40B4-BE49-F238E27FC236}">
                <a16:creationId xmlns:a16="http://schemas.microsoft.com/office/drawing/2014/main" id="{3B0C87CC-F548-7E42-9861-67D0F27A5A12}"/>
              </a:ext>
            </a:extLst>
          </p:cNvPr>
          <p:cNvSpPr txBox="1"/>
          <p:nvPr/>
        </p:nvSpPr>
        <p:spPr>
          <a:xfrm>
            <a:off x="10088880" y="7652655"/>
            <a:ext cx="39928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MÍSTO:		</a:t>
            </a:r>
            <a:r>
              <a:rPr lang="en-US" sz="1100" dirty="0" err="1"/>
              <a:t>p.p.č</a:t>
            </a:r>
            <a:r>
              <a:rPr lang="en-US" sz="1100" dirty="0"/>
              <a:t>. 521, k. ú. </a:t>
            </a:r>
            <a:r>
              <a:rPr lang="en-US" sz="1100" dirty="0" err="1"/>
              <a:t>Semily</a:t>
            </a:r>
            <a:r>
              <a:rPr lang="en-US" sz="1100" dirty="0"/>
              <a:t> [747246]</a:t>
            </a:r>
            <a:r>
              <a:rPr lang="cs-CZ" sz="1100" dirty="0"/>
              <a:t>, </a:t>
            </a:r>
            <a:r>
              <a:rPr lang="fi-FI" sz="1100" dirty="0"/>
              <a:t>3. května č. p. </a:t>
            </a:r>
            <a:r>
              <a:rPr lang="cs-CZ" sz="1100" dirty="0"/>
              <a:t>		</a:t>
            </a:r>
            <a:r>
              <a:rPr lang="fi-FI" sz="1100" dirty="0"/>
              <a:t>552, 513 01, Semily, Česko</a:t>
            </a:r>
            <a:endParaRPr lang="cs-CZ" sz="1100" dirty="0"/>
          </a:p>
        </p:txBody>
      </p: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B5E131C6-0B43-0735-F550-D6B17F2B2CA2}"/>
              </a:ext>
            </a:extLst>
          </p:cNvPr>
          <p:cNvCxnSpPr/>
          <p:nvPr/>
        </p:nvCxnSpPr>
        <p:spPr>
          <a:xfrm>
            <a:off x="10088880" y="8857661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>
            <a:extLst>
              <a:ext uri="{FF2B5EF4-FFF2-40B4-BE49-F238E27FC236}">
                <a16:creationId xmlns:a16="http://schemas.microsoft.com/office/drawing/2014/main" id="{04E5984E-7E6F-92BD-3FD9-1C80CEAB0592}"/>
              </a:ext>
            </a:extLst>
          </p:cNvPr>
          <p:cNvSpPr txBox="1"/>
          <p:nvPr/>
        </p:nvSpPr>
        <p:spPr>
          <a:xfrm>
            <a:off x="10088880" y="8164244"/>
            <a:ext cx="380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>
                <a:solidFill>
                  <a:schemeClr val="accent2">
                    <a:lumMod val="75000"/>
                  </a:schemeClr>
                </a:solidFill>
              </a:rPr>
              <a:t>Centrum rehabilitační péče nemocnice Semily</a:t>
            </a:r>
          </a:p>
          <a:p>
            <a:r>
              <a:rPr lang="cs-CZ" sz="1200" dirty="0">
                <a:solidFill>
                  <a:schemeClr val="accent2">
                    <a:lumMod val="75000"/>
                  </a:schemeClr>
                </a:solidFill>
              </a:rPr>
              <a:t>MMN, a.s. - Nemocnice Semily </a:t>
            </a:r>
          </a:p>
        </p:txBody>
      </p:sp>
      <p:cxnSp>
        <p:nvCxnSpPr>
          <p:cNvPr id="11" name="Přímá spojnice 10">
            <a:extLst>
              <a:ext uri="{FF2B5EF4-FFF2-40B4-BE49-F238E27FC236}">
                <a16:creationId xmlns:a16="http://schemas.microsoft.com/office/drawing/2014/main" id="{FD5B7843-64AD-0D0D-1026-F2E43404E96B}"/>
              </a:ext>
            </a:extLst>
          </p:cNvPr>
          <p:cNvCxnSpPr/>
          <p:nvPr/>
        </p:nvCxnSpPr>
        <p:spPr>
          <a:xfrm>
            <a:off x="10088880" y="9142907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9D482D90-8AB3-F54F-08A1-2E0786007070}"/>
              </a:ext>
            </a:extLst>
          </p:cNvPr>
          <p:cNvSpPr txBox="1"/>
          <p:nvPr/>
        </p:nvSpPr>
        <p:spPr>
          <a:xfrm>
            <a:off x="10088880" y="8853346"/>
            <a:ext cx="413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FÁZE:	</a:t>
            </a:r>
            <a:r>
              <a:rPr lang="cs-CZ" sz="1200" dirty="0"/>
              <a:t>	</a:t>
            </a:r>
            <a:endParaRPr lang="cs-CZ" sz="1200" dirty="0">
              <a:solidFill>
                <a:srgbClr val="FF0000"/>
              </a:solidFill>
            </a:endParaRPr>
          </a:p>
        </p:txBody>
      </p:sp>
      <p:cxnSp>
        <p:nvCxnSpPr>
          <p:cNvPr id="13" name="Přímá spojnice 12">
            <a:extLst>
              <a:ext uri="{FF2B5EF4-FFF2-40B4-BE49-F238E27FC236}">
                <a16:creationId xmlns:a16="http://schemas.microsoft.com/office/drawing/2014/main" id="{D22C2BF5-FF9D-E229-56CF-4849F6D1C947}"/>
              </a:ext>
            </a:extLst>
          </p:cNvPr>
          <p:cNvCxnSpPr/>
          <p:nvPr/>
        </p:nvCxnSpPr>
        <p:spPr>
          <a:xfrm>
            <a:off x="10088880" y="9432468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768C1EA3-A3A5-4AB9-FF60-34187ACDFA02}"/>
              </a:ext>
            </a:extLst>
          </p:cNvPr>
          <p:cNvSpPr txBox="1"/>
          <p:nvPr/>
        </p:nvSpPr>
        <p:spPr>
          <a:xfrm>
            <a:off x="10088880" y="9142907"/>
            <a:ext cx="413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AUTOR:</a:t>
            </a:r>
            <a:r>
              <a:rPr lang="cs-CZ" sz="1200" dirty="0"/>
              <a:t>	</a:t>
            </a:r>
          </a:p>
        </p:txBody>
      </p:sp>
      <p:cxnSp>
        <p:nvCxnSpPr>
          <p:cNvPr id="15" name="Přímá spojnice 14">
            <a:extLst>
              <a:ext uri="{FF2B5EF4-FFF2-40B4-BE49-F238E27FC236}">
                <a16:creationId xmlns:a16="http://schemas.microsoft.com/office/drawing/2014/main" id="{BC26B2C4-F0D6-A86A-28C0-D8F617F4FE51}"/>
              </a:ext>
            </a:extLst>
          </p:cNvPr>
          <p:cNvCxnSpPr/>
          <p:nvPr/>
        </p:nvCxnSpPr>
        <p:spPr>
          <a:xfrm>
            <a:off x="10088880" y="9722029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CC0CAE9A-78D8-1BAC-82C6-4BB519E97F22}"/>
              </a:ext>
            </a:extLst>
          </p:cNvPr>
          <p:cNvSpPr txBox="1"/>
          <p:nvPr/>
        </p:nvSpPr>
        <p:spPr>
          <a:xfrm>
            <a:off x="10088880" y="9432468"/>
            <a:ext cx="413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DATUM:</a:t>
            </a:r>
            <a:r>
              <a:rPr lang="cs-CZ" sz="1200" dirty="0"/>
              <a:t>	06/2024</a:t>
            </a:r>
          </a:p>
        </p:txBody>
      </p:sp>
      <p:cxnSp>
        <p:nvCxnSpPr>
          <p:cNvPr id="17" name="Přímá spojnice 16">
            <a:extLst>
              <a:ext uri="{FF2B5EF4-FFF2-40B4-BE49-F238E27FC236}">
                <a16:creationId xmlns:a16="http://schemas.microsoft.com/office/drawing/2014/main" id="{7B3F120E-9E63-925E-F41E-9DA3E9BAB336}"/>
              </a:ext>
            </a:extLst>
          </p:cNvPr>
          <p:cNvCxnSpPr/>
          <p:nvPr/>
        </p:nvCxnSpPr>
        <p:spPr>
          <a:xfrm>
            <a:off x="10088880" y="10252753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3C9154F2-5083-9E63-980D-DC5A49CF7754}"/>
              </a:ext>
            </a:extLst>
          </p:cNvPr>
          <p:cNvSpPr txBox="1"/>
          <p:nvPr/>
        </p:nvSpPr>
        <p:spPr>
          <a:xfrm>
            <a:off x="10088880" y="9764253"/>
            <a:ext cx="41300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OBSAH:	KNIHA TYPOVÉHO NÁBYTKU – ILUSTRATIVNÍ 			FOTOGRAFIE, POPIS A ORIENTAČNÍ ROZMĚRY</a:t>
            </a:r>
            <a:r>
              <a:rPr lang="cs-CZ" sz="1200" dirty="0"/>
              <a:t>	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3CD26E63-B77B-DB82-0075-EEBE961E0253}"/>
              </a:ext>
            </a:extLst>
          </p:cNvPr>
          <p:cNvSpPr txBox="1"/>
          <p:nvPr/>
        </p:nvSpPr>
        <p:spPr>
          <a:xfrm>
            <a:off x="10088880" y="8859588"/>
            <a:ext cx="413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FÁZE:		DOKUMENTACE PRO VÝBĚROVÉ ŘÍZENÍ</a:t>
            </a:r>
            <a:endParaRPr lang="cs-CZ" sz="1100" dirty="0">
              <a:solidFill>
                <a:srgbClr val="FF0000"/>
              </a:solidFill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DA66DC60-3DCD-3916-3387-93D6A72D7408}"/>
              </a:ext>
            </a:extLst>
          </p:cNvPr>
          <p:cNvSpPr txBox="1"/>
          <p:nvPr/>
        </p:nvSpPr>
        <p:spPr>
          <a:xfrm>
            <a:off x="10088880" y="9142881"/>
            <a:ext cx="75580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100" dirty="0"/>
              <a:t>AUTOR: 	ING. M. RUŠIKVASOVÁ, BC. P. BARANÍKOVÁ</a:t>
            </a:r>
            <a:r>
              <a:rPr lang="cs-CZ" sz="12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40744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D4B5DE17-1E33-CA31-9C2D-1DA66DEC29B7}"/>
              </a:ext>
            </a:extLst>
          </p:cNvPr>
          <p:cNvSpPr/>
          <p:nvPr/>
        </p:nvSpPr>
        <p:spPr>
          <a:xfrm>
            <a:off x="919314" y="1290827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90870ED1-1BFC-D3E2-390E-9CF935EB569F}"/>
              </a:ext>
            </a:extLst>
          </p:cNvPr>
          <p:cNvSpPr txBox="1"/>
          <p:nvPr/>
        </p:nvSpPr>
        <p:spPr>
          <a:xfrm>
            <a:off x="849175" y="3512348"/>
            <a:ext cx="2373991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ODPADKOVÝ KOŠ 50l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Odpadkový koš hranatý se zaoblenými rohy a hladkým povrchem, stříbrné a černá barvy uvnitř s páskem na horním a spodním okraji,  z nerezové oceli s ochranou proti otiskům prstů, orientační rozměr 28,7x 44,9x 77,2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ŠxVxD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8D2B26B2-9854-AE29-66BB-AC755A0A17E9}"/>
              </a:ext>
            </a:extLst>
          </p:cNvPr>
          <p:cNvSpPr/>
          <p:nvPr/>
        </p:nvSpPr>
        <p:spPr>
          <a:xfrm>
            <a:off x="3681066" y="1290827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26E55D85-9DAD-4E4A-8EEA-84B442637BFE}"/>
              </a:ext>
            </a:extLst>
          </p:cNvPr>
          <p:cNvSpPr/>
          <p:nvPr/>
        </p:nvSpPr>
        <p:spPr>
          <a:xfrm>
            <a:off x="6442818" y="1270934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0482CCC9-8A70-FE73-5B55-552413FA6BED}"/>
              </a:ext>
            </a:extLst>
          </p:cNvPr>
          <p:cNvSpPr/>
          <p:nvPr/>
        </p:nvSpPr>
        <p:spPr>
          <a:xfrm>
            <a:off x="9204570" y="1270934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53F012D-19E5-D2AC-2802-365FA2F03EA8}"/>
              </a:ext>
            </a:extLst>
          </p:cNvPr>
          <p:cNvSpPr txBox="1"/>
          <p:nvPr/>
        </p:nvSpPr>
        <p:spPr>
          <a:xfrm>
            <a:off x="860255" y="1015713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55021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3A74EE06-7972-E006-9608-0D260737DABB}"/>
              </a:ext>
            </a:extLst>
          </p:cNvPr>
          <p:cNvSpPr txBox="1"/>
          <p:nvPr/>
        </p:nvSpPr>
        <p:spPr>
          <a:xfrm>
            <a:off x="3605584" y="3512348"/>
            <a:ext cx="2072924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WC ŠTĚTKA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WC štětka stříbrné barvy z nerezu a gumy černé barvy, orientační rozměr 8x34,5x11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40818C7-5B31-39A2-BFBD-AE006D94E448}"/>
              </a:ext>
            </a:extLst>
          </p:cNvPr>
          <p:cNvSpPr txBox="1"/>
          <p:nvPr/>
        </p:nvSpPr>
        <p:spPr>
          <a:xfrm>
            <a:off x="3616663" y="1015713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55022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474597DD-3C36-40A9-2692-0144AA5BB755}"/>
              </a:ext>
            </a:extLst>
          </p:cNvPr>
          <p:cNvSpPr txBox="1"/>
          <p:nvPr/>
        </p:nvSpPr>
        <p:spPr>
          <a:xfrm>
            <a:off x="6372680" y="3512348"/>
            <a:ext cx="2373990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ZÁSOBNÍK NA TOALETNÍ PAPÍR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Zásobník na toaletní papír hranatý se zaoblenými rohy a hladkým povrchem, stříbrné barvy se spodní a horní stranou černé barvy, z nerezové oceli a ochranou proti otiskům prstů, orientační  rozměr  13,3x35.5x25.4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E3A05B8F-B96C-E9EE-107E-5F0B3C30B135}"/>
              </a:ext>
            </a:extLst>
          </p:cNvPr>
          <p:cNvSpPr txBox="1"/>
          <p:nvPr/>
        </p:nvSpPr>
        <p:spPr>
          <a:xfrm>
            <a:off x="6383759" y="1015713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55023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B6A43527-6A1F-B7BE-24A3-0F4E83CCE23F}"/>
              </a:ext>
            </a:extLst>
          </p:cNvPr>
          <p:cNvSpPr txBox="1"/>
          <p:nvPr/>
        </p:nvSpPr>
        <p:spPr>
          <a:xfrm>
            <a:off x="9139776" y="3512348"/>
            <a:ext cx="2453188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ZÁSOBNÍK NA PAPÍROVÉ UTĚRKY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Zásobník na papírové utěrky hranatý se zaoblenými rohy a hladkým povrchem, stříbrné barvy se spodní a horní stranou černé barvy, z nerezové oceli a ochranou proti otiskům prstů, orientační rozměr  34,6x13,1x49,5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19515AA3-A9E0-C526-5F59-0379C1CF9789}"/>
              </a:ext>
            </a:extLst>
          </p:cNvPr>
          <p:cNvSpPr txBox="1"/>
          <p:nvPr/>
        </p:nvSpPr>
        <p:spPr>
          <a:xfrm>
            <a:off x="9150855" y="1015713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55024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78FB2441-E990-72AD-5114-81A469D80D9F}"/>
              </a:ext>
            </a:extLst>
          </p:cNvPr>
          <p:cNvSpPr/>
          <p:nvPr/>
        </p:nvSpPr>
        <p:spPr>
          <a:xfrm>
            <a:off x="11839833" y="1270934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8ABE492-FF87-B31B-2A03-5414FBA0EF5B}"/>
              </a:ext>
            </a:extLst>
          </p:cNvPr>
          <p:cNvSpPr txBox="1"/>
          <p:nvPr/>
        </p:nvSpPr>
        <p:spPr>
          <a:xfrm>
            <a:off x="11775039" y="3512348"/>
            <a:ext cx="2453189" cy="1346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ZÁVĚS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ZÁVĚS  určený pro zdravotnictví -nehořlavý, antibakteriální, pratelný na 60°C, dermatologicky nezávadný, orientační rozměr 300x175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), 1 oko cca na 12-15 cm, barva světle modrá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C70A09B2-9FD0-F132-9B56-3417F8D0B130}"/>
              </a:ext>
            </a:extLst>
          </p:cNvPr>
          <p:cNvSpPr txBox="1"/>
          <p:nvPr/>
        </p:nvSpPr>
        <p:spPr>
          <a:xfrm>
            <a:off x="11775039" y="1023010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55025</a:t>
            </a:r>
          </a:p>
        </p:txBody>
      </p:sp>
      <p:pic>
        <p:nvPicPr>
          <p:cNvPr id="33" name="Obrázek 32">
            <a:extLst>
              <a:ext uri="{FF2B5EF4-FFF2-40B4-BE49-F238E27FC236}">
                <a16:creationId xmlns:a16="http://schemas.microsoft.com/office/drawing/2014/main" id="{9729D6AB-5843-0704-A363-5FC985DD3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181" y="1384209"/>
            <a:ext cx="1463978" cy="1978975"/>
          </a:xfrm>
          <a:prstGeom prst="rect">
            <a:avLst/>
          </a:prstGeom>
        </p:spPr>
      </p:pic>
      <p:pic>
        <p:nvPicPr>
          <p:cNvPr id="42" name="Obrázek 41">
            <a:extLst>
              <a:ext uri="{FF2B5EF4-FFF2-40B4-BE49-F238E27FC236}">
                <a16:creationId xmlns:a16="http://schemas.microsoft.com/office/drawing/2014/main" id="{4B10C14B-ECEA-EF97-93D3-4029F8A45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9316" y="1290827"/>
            <a:ext cx="1403432" cy="1970653"/>
          </a:xfrm>
          <a:prstGeom prst="rect">
            <a:avLst/>
          </a:prstGeom>
        </p:spPr>
      </p:pic>
      <p:pic>
        <p:nvPicPr>
          <p:cNvPr id="44" name="Obrázek 43">
            <a:extLst>
              <a:ext uri="{FF2B5EF4-FFF2-40B4-BE49-F238E27FC236}">
                <a16:creationId xmlns:a16="http://schemas.microsoft.com/office/drawing/2014/main" id="{0B7044FD-1675-C5BF-BE93-A520E3A744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961" y="1548921"/>
            <a:ext cx="1858655" cy="1676943"/>
          </a:xfrm>
          <a:prstGeom prst="rect">
            <a:avLst/>
          </a:prstGeom>
        </p:spPr>
      </p:pic>
      <p:pic>
        <p:nvPicPr>
          <p:cNvPr id="45" name="Obrázek 44">
            <a:extLst>
              <a:ext uri="{FF2B5EF4-FFF2-40B4-BE49-F238E27FC236}">
                <a16:creationId xmlns:a16="http://schemas.microsoft.com/office/drawing/2014/main" id="{8D2A42EB-DD63-9E4D-9968-C8E9C44899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9139" y="1350545"/>
            <a:ext cx="1176778" cy="2006517"/>
          </a:xfrm>
          <a:prstGeom prst="rect">
            <a:avLst/>
          </a:prstGeom>
        </p:spPr>
      </p:pic>
      <p:pic>
        <p:nvPicPr>
          <p:cNvPr id="39" name="Obrázek 38">
            <a:extLst>
              <a:ext uri="{FF2B5EF4-FFF2-40B4-BE49-F238E27FC236}">
                <a16:creationId xmlns:a16="http://schemas.microsoft.com/office/drawing/2014/main" id="{B907F7E9-032F-E554-13EB-9A5A2F16D3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0170" y="6356347"/>
            <a:ext cx="2075040" cy="1831396"/>
          </a:xfrm>
          <a:prstGeom prst="rect">
            <a:avLst/>
          </a:prstGeom>
        </p:spPr>
      </p:pic>
      <p:sp>
        <p:nvSpPr>
          <p:cNvPr id="40" name="Obdélník 39">
            <a:extLst>
              <a:ext uri="{FF2B5EF4-FFF2-40B4-BE49-F238E27FC236}">
                <a16:creationId xmlns:a16="http://schemas.microsoft.com/office/drawing/2014/main" id="{276C579C-5F57-71C4-9645-BD32F76CEDAC}"/>
              </a:ext>
            </a:extLst>
          </p:cNvPr>
          <p:cNvSpPr/>
          <p:nvPr/>
        </p:nvSpPr>
        <p:spPr>
          <a:xfrm>
            <a:off x="1040170" y="6107009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3" name="TextovéPole 42">
            <a:extLst>
              <a:ext uri="{FF2B5EF4-FFF2-40B4-BE49-F238E27FC236}">
                <a16:creationId xmlns:a16="http://schemas.microsoft.com/office/drawing/2014/main" id="{713E65F7-2830-A429-E049-F5D32B1F429A}"/>
              </a:ext>
            </a:extLst>
          </p:cNvPr>
          <p:cNvSpPr txBox="1"/>
          <p:nvPr/>
        </p:nvSpPr>
        <p:spPr>
          <a:xfrm>
            <a:off x="975375" y="8348423"/>
            <a:ext cx="24628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ZÁSTĚNA TELESKOPICKÁ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Zástěna teleskopická, délka 93-220 cm, teleskop lehce vysunutelný s možností otočení o 90° vpravo i vlevo, držák a teleskopická tyč z nerez oceli, montáž do stěny, bez závěsu</a:t>
            </a:r>
          </a:p>
        </p:txBody>
      </p:sp>
      <p:sp>
        <p:nvSpPr>
          <p:cNvPr id="46" name="TextovéPole 45">
            <a:extLst>
              <a:ext uri="{FF2B5EF4-FFF2-40B4-BE49-F238E27FC236}">
                <a16:creationId xmlns:a16="http://schemas.microsoft.com/office/drawing/2014/main" id="{B7CCB6FD-9496-FD27-BA04-43AF05613943}"/>
              </a:ext>
            </a:extLst>
          </p:cNvPr>
          <p:cNvSpPr txBox="1"/>
          <p:nvPr/>
        </p:nvSpPr>
        <p:spPr>
          <a:xfrm>
            <a:off x="1038517" y="5822951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55026</a:t>
            </a:r>
          </a:p>
        </p:txBody>
      </p:sp>
      <p:sp>
        <p:nvSpPr>
          <p:cNvPr id="59" name="TextovéPole 58">
            <a:extLst>
              <a:ext uri="{FF2B5EF4-FFF2-40B4-BE49-F238E27FC236}">
                <a16:creationId xmlns:a16="http://schemas.microsoft.com/office/drawing/2014/main" id="{88913E68-5E3A-CB52-3569-958C98272845}"/>
              </a:ext>
            </a:extLst>
          </p:cNvPr>
          <p:cNvSpPr txBox="1"/>
          <p:nvPr/>
        </p:nvSpPr>
        <p:spPr>
          <a:xfrm>
            <a:off x="3687655" y="8369088"/>
            <a:ext cx="24489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ŠATNÍ TYČ PRO ZÁVĚS MEZI  BOXY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šatní tyč oválného tvar z chromu o orientačních rozměrech 15x30x175 cm, s podpěrami tyče oválného tvaru z niklu a kovové háčky stříbrné barvy na závěs</a:t>
            </a:r>
          </a:p>
        </p:txBody>
      </p:sp>
      <p:sp>
        <p:nvSpPr>
          <p:cNvPr id="60" name="TextovéPole 59">
            <a:extLst>
              <a:ext uri="{FF2B5EF4-FFF2-40B4-BE49-F238E27FC236}">
                <a16:creationId xmlns:a16="http://schemas.microsoft.com/office/drawing/2014/main" id="{2A8DF827-6A4C-7DC3-7208-ACA5BF9DB56F}"/>
              </a:ext>
            </a:extLst>
          </p:cNvPr>
          <p:cNvSpPr txBox="1"/>
          <p:nvPr/>
        </p:nvSpPr>
        <p:spPr>
          <a:xfrm>
            <a:off x="3708881" y="5820706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55027</a:t>
            </a:r>
          </a:p>
        </p:txBody>
      </p:sp>
      <p:pic>
        <p:nvPicPr>
          <p:cNvPr id="61" name="Obrázek 60">
            <a:extLst>
              <a:ext uri="{FF2B5EF4-FFF2-40B4-BE49-F238E27FC236}">
                <a16:creationId xmlns:a16="http://schemas.microsoft.com/office/drawing/2014/main" id="{B0B4F9F3-A7F7-A3A9-FD71-0AE8DC7BE5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1609" y="7182131"/>
            <a:ext cx="1374787" cy="735448"/>
          </a:xfrm>
          <a:prstGeom prst="rect">
            <a:avLst/>
          </a:prstGeom>
        </p:spPr>
      </p:pic>
      <p:pic>
        <p:nvPicPr>
          <p:cNvPr id="62" name="Obrázek 61">
            <a:extLst>
              <a:ext uri="{FF2B5EF4-FFF2-40B4-BE49-F238E27FC236}">
                <a16:creationId xmlns:a16="http://schemas.microsoft.com/office/drawing/2014/main" id="{4174C69E-D056-200B-B92A-7EC2946230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0758" y="7800984"/>
            <a:ext cx="668694" cy="370321"/>
          </a:xfrm>
          <a:prstGeom prst="rect">
            <a:avLst/>
          </a:prstGeom>
        </p:spPr>
      </p:pic>
      <p:pic>
        <p:nvPicPr>
          <p:cNvPr id="63" name="Obrázek 62">
            <a:extLst>
              <a:ext uri="{FF2B5EF4-FFF2-40B4-BE49-F238E27FC236}">
                <a16:creationId xmlns:a16="http://schemas.microsoft.com/office/drawing/2014/main" id="{80DDA251-8A15-39F8-76CE-9D85B1ED90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61109" y="7513125"/>
            <a:ext cx="397271" cy="625285"/>
          </a:xfrm>
          <a:prstGeom prst="rect">
            <a:avLst/>
          </a:prstGeom>
        </p:spPr>
      </p:pic>
      <p:sp>
        <p:nvSpPr>
          <p:cNvPr id="1025" name="Obdélník 1024">
            <a:extLst>
              <a:ext uri="{FF2B5EF4-FFF2-40B4-BE49-F238E27FC236}">
                <a16:creationId xmlns:a16="http://schemas.microsoft.com/office/drawing/2014/main" id="{9B41D31A-8042-806B-A5BF-985CAD9C9F62}"/>
              </a:ext>
            </a:extLst>
          </p:cNvPr>
          <p:cNvSpPr/>
          <p:nvPr/>
        </p:nvSpPr>
        <p:spPr>
          <a:xfrm>
            <a:off x="3757794" y="611636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036" name="Picture 6">
            <a:extLst>
              <a:ext uri="{FF2B5EF4-FFF2-40B4-BE49-F238E27FC236}">
                <a16:creationId xmlns:a16="http://schemas.microsoft.com/office/drawing/2014/main" id="{880D88A3-F7CB-F875-AC8A-F4DA8D0D0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4966" y="1455813"/>
            <a:ext cx="1806175" cy="135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6">
            <a:extLst>
              <a:ext uri="{FF2B5EF4-FFF2-40B4-BE49-F238E27FC236}">
                <a16:creationId xmlns:a16="http://schemas.microsoft.com/office/drawing/2014/main" id="{2B7F6123-1496-EF50-7112-A9F0E8ED2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639" y="6215240"/>
            <a:ext cx="1522040" cy="114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6">
            <a:extLst>
              <a:ext uri="{FF2B5EF4-FFF2-40B4-BE49-F238E27FC236}">
                <a16:creationId xmlns:a16="http://schemas.microsoft.com/office/drawing/2014/main" id="{3D49C650-47AA-78D8-F1BE-819201F89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667" y="6969692"/>
            <a:ext cx="1522040" cy="114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031B4AEA-579B-D5E4-1847-1382232D14E0}"/>
              </a:ext>
            </a:extLst>
          </p:cNvPr>
          <p:cNvSpPr/>
          <p:nvPr/>
        </p:nvSpPr>
        <p:spPr>
          <a:xfrm>
            <a:off x="6432960" y="6076542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C1D22019-3068-1CF4-BDA6-4ED8FE4DDB47}"/>
              </a:ext>
            </a:extLst>
          </p:cNvPr>
          <p:cNvSpPr txBox="1"/>
          <p:nvPr/>
        </p:nvSpPr>
        <p:spPr>
          <a:xfrm>
            <a:off x="6368166" y="8317956"/>
            <a:ext cx="2453188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HYGIENICKÝ KOŠ 5L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Nástěnný koš, pianový pant víka, materiál matný nerez (AISI 304), orientační rozměr 190x255x95 mm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932D78B3-BBE7-64E1-8957-FFAD4363BEE5}"/>
              </a:ext>
            </a:extLst>
          </p:cNvPr>
          <p:cNvSpPr txBox="1"/>
          <p:nvPr/>
        </p:nvSpPr>
        <p:spPr>
          <a:xfrm>
            <a:off x="6379245" y="5821321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55028</a:t>
            </a:r>
          </a:p>
        </p:txBody>
      </p:sp>
      <p:pic>
        <p:nvPicPr>
          <p:cNvPr id="1026" name="Picture 2" descr="Bobrick B 270">
            <a:extLst>
              <a:ext uri="{FF2B5EF4-FFF2-40B4-BE49-F238E27FC236}">
                <a16:creationId xmlns:a16="http://schemas.microsoft.com/office/drawing/2014/main" id="{A9CE2EA2-74CA-B71C-BBC2-DA31A6FBB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894" y="6301355"/>
            <a:ext cx="1837055" cy="1837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0A69AAA9-A9DA-843A-7CE2-68C7E23E30F2}"/>
              </a:ext>
            </a:extLst>
          </p:cNvPr>
          <p:cNvSpPr/>
          <p:nvPr/>
        </p:nvSpPr>
        <p:spPr>
          <a:xfrm>
            <a:off x="9270010" y="6069172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797E93F0-0ABD-E82B-9436-EFDEBE7A4E61}"/>
              </a:ext>
            </a:extLst>
          </p:cNvPr>
          <p:cNvSpPr txBox="1"/>
          <p:nvPr/>
        </p:nvSpPr>
        <p:spPr>
          <a:xfrm>
            <a:off x="9205216" y="8310586"/>
            <a:ext cx="2453188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KANCELÁŘSKÝ KOŠ 16L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Volně stojící koš bez víka, materiál ocel práškově lakovaná, barva černá, průměr dna 22cm, horní průměr 29,5cm, v.   33cm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A13DC404-73F6-C1DD-5962-8FF0FCACCFA3}"/>
              </a:ext>
            </a:extLst>
          </p:cNvPr>
          <p:cNvSpPr txBox="1"/>
          <p:nvPr/>
        </p:nvSpPr>
        <p:spPr>
          <a:xfrm>
            <a:off x="9216295" y="5813951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55029</a:t>
            </a:r>
          </a:p>
        </p:txBody>
      </p:sp>
      <p:pic>
        <p:nvPicPr>
          <p:cNvPr id="1028" name="Picture 4" descr="Siguro Easy Bin, 16 l, černý - Odpadkový koš - Hlavní obrázek">
            <a:extLst>
              <a:ext uri="{FF2B5EF4-FFF2-40B4-BE49-F238E27FC236}">
                <a16:creationId xmlns:a16="http://schemas.microsoft.com/office/drawing/2014/main" id="{20DDC6E8-B876-7AAD-C5F0-30D509D8D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9414" y="6356347"/>
            <a:ext cx="1263334" cy="171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3449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>
            <a:extLst>
              <a:ext uri="{FF2B5EF4-FFF2-40B4-BE49-F238E27FC236}">
                <a16:creationId xmlns:a16="http://schemas.microsoft.com/office/drawing/2014/main" id="{8D2B26B2-9854-AE29-66BB-AC755A0A17E9}"/>
              </a:ext>
            </a:extLst>
          </p:cNvPr>
          <p:cNvSpPr/>
          <p:nvPr/>
        </p:nvSpPr>
        <p:spPr>
          <a:xfrm>
            <a:off x="1046980" y="1762642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26E55D85-9DAD-4E4A-8EEA-84B442637BFE}"/>
              </a:ext>
            </a:extLst>
          </p:cNvPr>
          <p:cNvSpPr/>
          <p:nvPr/>
        </p:nvSpPr>
        <p:spPr>
          <a:xfrm>
            <a:off x="3808732" y="1742749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3A74EE06-7972-E006-9608-0D260737DABB}"/>
              </a:ext>
            </a:extLst>
          </p:cNvPr>
          <p:cNvSpPr txBox="1"/>
          <p:nvPr/>
        </p:nvSpPr>
        <p:spPr>
          <a:xfrm>
            <a:off x="971498" y="3984163"/>
            <a:ext cx="20729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KVĚTINOVÁ VÝZDOBA – RŮZNÉ DRUHY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Umělá rostlina – orchidea bílé barvy, výška 58cm, průměr květináče 12 cm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40818C7-5B31-39A2-BFBD-AE006D94E448}"/>
              </a:ext>
            </a:extLst>
          </p:cNvPr>
          <p:cNvSpPr txBox="1"/>
          <p:nvPr/>
        </p:nvSpPr>
        <p:spPr>
          <a:xfrm>
            <a:off x="976842" y="1488031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55030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474597DD-3C36-40A9-2692-0144AA5BB755}"/>
              </a:ext>
            </a:extLst>
          </p:cNvPr>
          <p:cNvSpPr txBox="1"/>
          <p:nvPr/>
        </p:nvSpPr>
        <p:spPr>
          <a:xfrm>
            <a:off x="3738594" y="3984163"/>
            <a:ext cx="2072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KVĚTINOVÁ VÝZDOBA K POSTAVENÍ NA ZEM</a:t>
            </a:r>
          </a:p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Umělá květina – fikus výška 170 cm, průměr květináče 21 cm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E3A05B8F-B96C-E9EE-107E-5F0B3C30B135}"/>
              </a:ext>
            </a:extLst>
          </p:cNvPr>
          <p:cNvSpPr txBox="1"/>
          <p:nvPr/>
        </p:nvSpPr>
        <p:spPr>
          <a:xfrm>
            <a:off x="3743938" y="1488031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55031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AE3824E7-DA3C-650B-3ABD-A7CE04788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863" y="1790032"/>
            <a:ext cx="1159394" cy="1429795"/>
          </a:xfrm>
          <a:prstGeom prst="rect">
            <a:avLst/>
          </a:prstGeom>
        </p:spPr>
      </p:pic>
      <p:sp>
        <p:nvSpPr>
          <p:cNvPr id="16" name="TextovéPole 15">
            <a:extLst>
              <a:ext uri="{FF2B5EF4-FFF2-40B4-BE49-F238E27FC236}">
                <a16:creationId xmlns:a16="http://schemas.microsoft.com/office/drawing/2014/main" id="{4908459D-DF7F-94A3-DBE3-A231D973FA07}"/>
              </a:ext>
            </a:extLst>
          </p:cNvPr>
          <p:cNvSpPr txBox="1"/>
          <p:nvPr/>
        </p:nvSpPr>
        <p:spPr>
          <a:xfrm>
            <a:off x="9391792" y="4152731"/>
            <a:ext cx="22446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KVĚTINÁČ 12cm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Květináč světle růžový vroubkovaný kulatý, z kameniny, výška 12 cm, vnější průměr 13cm, vnitřní průměr 12cm </a:t>
            </a:r>
          </a:p>
          <a:p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184FCC1E-8E6E-EAD1-89F5-E812CABB09B1}"/>
              </a:ext>
            </a:extLst>
          </p:cNvPr>
          <p:cNvSpPr txBox="1"/>
          <p:nvPr/>
        </p:nvSpPr>
        <p:spPr>
          <a:xfrm>
            <a:off x="6500346" y="1581534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55032</a:t>
            </a:r>
          </a:p>
        </p:txBody>
      </p:sp>
      <p:sp>
        <p:nvSpPr>
          <p:cNvPr id="20" name="Obdélník 19">
            <a:extLst>
              <a:ext uri="{FF2B5EF4-FFF2-40B4-BE49-F238E27FC236}">
                <a16:creationId xmlns:a16="http://schemas.microsoft.com/office/drawing/2014/main" id="{E3D4CF5D-29D5-0A57-9CC2-64B72EA751D2}"/>
              </a:ext>
            </a:extLst>
          </p:cNvPr>
          <p:cNvSpPr/>
          <p:nvPr/>
        </p:nvSpPr>
        <p:spPr>
          <a:xfrm>
            <a:off x="6565140" y="1824943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3364DE02-7BB3-A4E8-FB4B-E9901EBB1898}"/>
              </a:ext>
            </a:extLst>
          </p:cNvPr>
          <p:cNvSpPr txBox="1"/>
          <p:nvPr/>
        </p:nvSpPr>
        <p:spPr>
          <a:xfrm>
            <a:off x="6565140" y="4152730"/>
            <a:ext cx="22446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KVĚTINÁČ 24cm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Květináč světle zeleno-modrý hladký kulatý, mrazuvzdorný, galvanizovaný, výška 25 cm, vnější průměr 26cm, vnitřní průměr 25cm 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19981AB2-8054-E6FB-25D2-AFE8E5612D7E}"/>
              </a:ext>
            </a:extLst>
          </p:cNvPr>
          <p:cNvSpPr txBox="1"/>
          <p:nvPr/>
        </p:nvSpPr>
        <p:spPr>
          <a:xfrm>
            <a:off x="9326998" y="1578722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55033</a:t>
            </a:r>
          </a:p>
        </p:txBody>
      </p:sp>
      <p:sp>
        <p:nvSpPr>
          <p:cNvPr id="27" name="Obdélník 26">
            <a:extLst>
              <a:ext uri="{FF2B5EF4-FFF2-40B4-BE49-F238E27FC236}">
                <a16:creationId xmlns:a16="http://schemas.microsoft.com/office/drawing/2014/main" id="{AEBB3AD9-1697-2092-01AF-01FC70689D35}"/>
              </a:ext>
            </a:extLst>
          </p:cNvPr>
          <p:cNvSpPr/>
          <p:nvPr/>
        </p:nvSpPr>
        <p:spPr>
          <a:xfrm>
            <a:off x="9391792" y="1822131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33" name="Obrázek 32">
            <a:extLst>
              <a:ext uri="{FF2B5EF4-FFF2-40B4-BE49-F238E27FC236}">
                <a16:creationId xmlns:a16="http://schemas.microsoft.com/office/drawing/2014/main" id="{B3DFE568-067B-B520-E80E-42B5EA1807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5523" y="1994495"/>
            <a:ext cx="1548303" cy="1770163"/>
          </a:xfrm>
          <a:prstGeom prst="rect">
            <a:avLst/>
          </a:prstGeom>
        </p:spPr>
      </p:pic>
      <p:pic>
        <p:nvPicPr>
          <p:cNvPr id="35" name="Obrázek 34">
            <a:extLst>
              <a:ext uri="{FF2B5EF4-FFF2-40B4-BE49-F238E27FC236}">
                <a16:creationId xmlns:a16="http://schemas.microsoft.com/office/drawing/2014/main" id="{0B5E5CEB-E5EA-8CC8-5F55-BAEDD49450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3645" y="1989802"/>
            <a:ext cx="1575951" cy="1711420"/>
          </a:xfrm>
          <a:prstGeom prst="rect">
            <a:avLst/>
          </a:prstGeom>
        </p:spPr>
      </p:pic>
      <p:pic>
        <p:nvPicPr>
          <p:cNvPr id="2050" name="Picture 2" descr="FEJKA Umělá květina v květ., žlutá orchidej, 12 cm">
            <a:extLst>
              <a:ext uri="{FF2B5EF4-FFF2-40B4-BE49-F238E27FC236}">
                <a16:creationId xmlns:a16="http://schemas.microsoft.com/office/drawing/2014/main" id="{05406673-535B-1297-CF47-D1788C9D1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682" y="2619375"/>
            <a:ext cx="1225254" cy="1225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EJKA Umělá květina v květ., vn./venkovní fikus benjam., 21 cm">
            <a:extLst>
              <a:ext uri="{FF2B5EF4-FFF2-40B4-BE49-F238E27FC236}">
                <a16:creationId xmlns:a16="http://schemas.microsoft.com/office/drawing/2014/main" id="{C4B40349-D7B1-8384-207D-8FC8F4C04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142" y="1914526"/>
            <a:ext cx="1930103" cy="1930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993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2B54402B-FBD9-0565-44B1-4A0288CA898E}"/>
              </a:ext>
            </a:extLst>
          </p:cNvPr>
          <p:cNvSpPr txBox="1">
            <a:spLocks/>
          </p:cNvSpPr>
          <p:nvPr/>
        </p:nvSpPr>
        <p:spPr>
          <a:xfrm>
            <a:off x="1313144" y="825640"/>
            <a:ext cx="1502038" cy="704464"/>
          </a:xfrm>
          <a:prstGeom prst="rect">
            <a:avLst/>
          </a:prstGeom>
        </p:spPr>
        <p:txBody>
          <a:bodyPr/>
          <a:lstStyle>
            <a:lvl1pPr algn="l" defTabSz="13919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9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3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OBSAH</a:t>
            </a:r>
          </a:p>
        </p:txBody>
      </p:sp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E2C5EB6D-193D-2241-1BCC-F57269AEF8AC}"/>
              </a:ext>
            </a:extLst>
          </p:cNvPr>
          <p:cNvSpPr txBox="1">
            <a:spLocks/>
          </p:cNvSpPr>
          <p:nvPr/>
        </p:nvSpPr>
        <p:spPr>
          <a:xfrm>
            <a:off x="2473544" y="1530104"/>
            <a:ext cx="3602538" cy="8360266"/>
          </a:xfrm>
          <a:prstGeom prst="rect">
            <a:avLst/>
          </a:prstGeom>
        </p:spPr>
        <p:txBody>
          <a:bodyPr numCol="1">
            <a:normAutofit fontScale="77500" lnSpcReduction="20000"/>
          </a:bodyPr>
          <a:lstStyle>
            <a:lvl1pPr marL="347975" indent="-347975" algn="l" defTabSz="1391900" rtl="0" eaLnBrk="1" latinLnBrk="0" hangingPunct="1">
              <a:lnSpc>
                <a:spcPct val="90000"/>
              </a:lnSpc>
              <a:spcBef>
                <a:spcPts val="1522"/>
              </a:spcBef>
              <a:buFont typeface="Arial" panose="020B0604020202020204" pitchFamily="34" charset="0"/>
              <a:buChar char="•"/>
              <a:defRPr sz="42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3925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3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39875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30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58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17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8277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36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196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155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1300" dirty="0">
                <a:solidFill>
                  <a:schemeClr val="accent2">
                    <a:lumMod val="50000"/>
                  </a:schemeClr>
                </a:solidFill>
                <a:ea typeface="+mj-ea"/>
                <a:cs typeface="+mj-cs"/>
              </a:rPr>
              <a:t>ŽIDLE</a:t>
            </a:r>
            <a:r>
              <a:rPr lang="cs-CZ" sz="1300" dirty="0"/>
              <a:t>	 	 3</a:t>
            </a:r>
          </a:p>
          <a:p>
            <a:pPr marL="0" indent="0">
              <a:buNone/>
            </a:pPr>
            <a:r>
              <a:rPr lang="cs-CZ" sz="1300" dirty="0"/>
              <a:t>51001  KŘESLO		 3</a:t>
            </a:r>
          </a:p>
          <a:p>
            <a:pPr marL="0" indent="0">
              <a:buNone/>
            </a:pPr>
            <a:r>
              <a:rPr lang="cs-CZ" sz="1300" dirty="0"/>
              <a:t>51002 TABURET 		 3</a:t>
            </a:r>
          </a:p>
          <a:p>
            <a:pPr marL="0" indent="0">
              <a:buNone/>
            </a:pPr>
            <a:r>
              <a:rPr lang="cs-CZ" sz="1300" dirty="0"/>
              <a:t>51003  KŘESLO		 3</a:t>
            </a:r>
          </a:p>
          <a:p>
            <a:pPr marL="0" indent="0">
              <a:buNone/>
            </a:pPr>
            <a:r>
              <a:rPr lang="cs-CZ" sz="1300" dirty="0"/>
              <a:t>51004  KONFERENČNÍ KŘESLO	 3</a:t>
            </a:r>
          </a:p>
          <a:p>
            <a:pPr marL="0" indent="0">
              <a:buNone/>
            </a:pPr>
            <a:r>
              <a:rPr lang="cs-CZ" sz="1300" dirty="0"/>
              <a:t>51005  ŽIDLE		 3</a:t>
            </a:r>
          </a:p>
          <a:p>
            <a:pPr marL="0" indent="0">
              <a:buNone/>
            </a:pPr>
            <a:r>
              <a:rPr lang="cs-CZ" sz="1300" dirty="0"/>
              <a:t>51006  ŽIDLE		 3</a:t>
            </a:r>
          </a:p>
          <a:p>
            <a:pPr marL="0" indent="0">
              <a:buNone/>
            </a:pPr>
            <a:r>
              <a:rPr lang="cs-CZ" sz="1300" dirty="0"/>
              <a:t>51007  KANCELÁŘSKÁ ŽIDLE	 3</a:t>
            </a:r>
          </a:p>
          <a:p>
            <a:pPr marL="0" indent="0">
              <a:buNone/>
            </a:pPr>
            <a:r>
              <a:rPr lang="cs-CZ" sz="1300" dirty="0"/>
              <a:t>51008  KANCELÁŘSKÁ ŽIDLE	 3</a:t>
            </a:r>
          </a:p>
          <a:p>
            <a:pPr marL="0" indent="0">
              <a:buNone/>
            </a:pPr>
            <a:r>
              <a:rPr lang="cs-CZ" sz="1300" dirty="0"/>
              <a:t>51009  ZDRAVOTNICKÁ STOLIČKA ČERNÁ	 3</a:t>
            </a:r>
          </a:p>
          <a:p>
            <a:pPr marL="0" indent="0">
              <a:buNone/>
            </a:pPr>
            <a:r>
              <a:rPr lang="cs-CZ" sz="1300" dirty="0"/>
              <a:t>51010  LÉKAŘSKÁ ŽIDLE – ČERNÁ	 3</a:t>
            </a:r>
          </a:p>
          <a:p>
            <a:pPr marL="0" indent="0">
              <a:buNone/>
            </a:pPr>
            <a:r>
              <a:rPr lang="cs-CZ" sz="1300" dirty="0"/>
              <a:t>51011 LÉKAŘSKÁ ŽIDLE  - BÍLÁ	 4</a:t>
            </a:r>
          </a:p>
          <a:p>
            <a:pPr marL="0" indent="0">
              <a:buNone/>
            </a:pPr>
            <a:r>
              <a:rPr lang="cs-CZ" sz="1300" dirty="0"/>
              <a:t>51012  KOVOVÁ LAVICE		 4</a:t>
            </a:r>
          </a:p>
          <a:p>
            <a:pPr marL="0" indent="0">
              <a:buNone/>
            </a:pPr>
            <a:r>
              <a:rPr lang="cs-CZ" sz="1300" dirty="0"/>
              <a:t>51013  LAVICE		 4</a:t>
            </a:r>
          </a:p>
          <a:p>
            <a:pPr marL="0" indent="0">
              <a:buNone/>
            </a:pPr>
            <a:r>
              <a:rPr lang="cs-CZ" sz="1300" dirty="0"/>
              <a:t>51014  ŽIDLE		 4</a:t>
            </a:r>
          </a:p>
          <a:p>
            <a:pPr marL="0" indent="0">
              <a:buNone/>
            </a:pPr>
            <a:r>
              <a:rPr lang="cs-CZ" sz="1300" dirty="0"/>
              <a:t>51015 POHOVKA		 4</a:t>
            </a:r>
          </a:p>
          <a:p>
            <a:pPr marL="0" indent="0">
              <a:buNone/>
            </a:pPr>
            <a:r>
              <a:rPr lang="cs-CZ" sz="1300" dirty="0"/>
              <a:t>51016 KŘESLO		 4</a:t>
            </a:r>
          </a:p>
          <a:p>
            <a:pPr marL="0" indent="0">
              <a:buNone/>
            </a:pPr>
            <a:r>
              <a:rPr lang="cs-CZ" sz="1300" dirty="0">
                <a:solidFill>
                  <a:schemeClr val="accent2">
                    <a:lumMod val="50000"/>
                  </a:schemeClr>
                </a:solidFill>
                <a:ea typeface="+mj-ea"/>
                <a:cs typeface="+mj-cs"/>
              </a:rPr>
              <a:t>STOLY 		 </a:t>
            </a:r>
            <a:r>
              <a:rPr lang="cs-CZ" sz="1300" dirty="0"/>
              <a:t>5</a:t>
            </a:r>
            <a:endParaRPr lang="cs-CZ" sz="1300" dirty="0">
              <a:solidFill>
                <a:schemeClr val="accent2">
                  <a:lumMod val="50000"/>
                </a:schemeClr>
              </a:solidFill>
              <a:ea typeface="+mj-ea"/>
              <a:cs typeface="+mj-cs"/>
            </a:endParaRPr>
          </a:p>
          <a:p>
            <a:pPr marL="0" indent="0">
              <a:buNone/>
            </a:pPr>
            <a:r>
              <a:rPr lang="cs-CZ" sz="1300" dirty="0"/>
              <a:t>52001 KONFERENČNÍ STOLEK  - KULATÝ	 5</a:t>
            </a:r>
          </a:p>
          <a:p>
            <a:pPr marL="0" indent="0">
              <a:buNone/>
            </a:pPr>
            <a:r>
              <a:rPr lang="cs-CZ" sz="1300" dirty="0"/>
              <a:t>52002  JÍDELNÍ STŮL		 5</a:t>
            </a:r>
          </a:p>
          <a:p>
            <a:pPr marL="0" indent="0">
              <a:buNone/>
            </a:pPr>
            <a:r>
              <a:rPr lang="cs-CZ" sz="1300" dirty="0"/>
              <a:t>52003  STOJAN – STŮL PRO PŘEDNÁŠEJÍCÍHO	 5</a:t>
            </a:r>
          </a:p>
          <a:p>
            <a:pPr marL="0" indent="0">
              <a:buNone/>
            </a:pPr>
            <a:r>
              <a:rPr lang="cs-CZ" sz="1300" dirty="0"/>
              <a:t>52004 JÍDELNÍ STŮL	 	 5</a:t>
            </a:r>
          </a:p>
          <a:p>
            <a:pPr marL="0" indent="0">
              <a:buNone/>
            </a:pPr>
            <a:r>
              <a:rPr lang="cs-CZ" sz="1300" dirty="0"/>
              <a:t>52005 JÍDELNÍ STŮL	 	 5</a:t>
            </a:r>
          </a:p>
          <a:p>
            <a:pPr marL="0" indent="0">
              <a:buNone/>
            </a:pPr>
            <a:r>
              <a:rPr lang="cs-CZ" sz="1300" dirty="0"/>
              <a:t>52006 KONFERENČNÍ STOLEK	 5</a:t>
            </a:r>
          </a:p>
          <a:p>
            <a:pPr marL="0" indent="0">
              <a:buNone/>
            </a:pPr>
            <a:r>
              <a:rPr lang="cs-CZ" sz="1300" dirty="0"/>
              <a:t>KOVOVÝ NÁBYTEK 		 6</a:t>
            </a:r>
          </a:p>
          <a:p>
            <a:pPr marL="0" indent="0">
              <a:buNone/>
            </a:pPr>
            <a:r>
              <a:rPr lang="cs-CZ" sz="1300" dirty="0"/>
              <a:t>53001 KARTOTÉKA A4		 6</a:t>
            </a:r>
          </a:p>
          <a:p>
            <a:pPr marL="0" indent="0">
              <a:buNone/>
            </a:pPr>
            <a:r>
              <a:rPr lang="cs-CZ" sz="1300" dirty="0"/>
              <a:t>53002 KARTOTÉKA A5		 6</a:t>
            </a:r>
          </a:p>
          <a:p>
            <a:pPr marL="0" indent="0">
              <a:buNone/>
            </a:pPr>
            <a:r>
              <a:rPr lang="cs-CZ" sz="1300" dirty="0"/>
              <a:t>53003  STOLEK NÁSTROJOVÝ	 6</a:t>
            </a:r>
          </a:p>
          <a:p>
            <a:pPr marL="0" indent="0">
              <a:buNone/>
            </a:pPr>
            <a:endParaRPr lang="cs-CZ" sz="1300" dirty="0"/>
          </a:p>
          <a:p>
            <a:pPr marL="0" indent="0">
              <a:buNone/>
            </a:pPr>
            <a:endParaRPr lang="cs-CZ" sz="1300" dirty="0"/>
          </a:p>
          <a:p>
            <a:pPr marL="0" indent="0">
              <a:buNone/>
            </a:pPr>
            <a:endParaRPr lang="cs-CZ" sz="1500" dirty="0"/>
          </a:p>
        </p:txBody>
      </p:sp>
      <p:sp>
        <p:nvSpPr>
          <p:cNvPr id="15" name="Zástupný obsah 2">
            <a:extLst>
              <a:ext uri="{FF2B5EF4-FFF2-40B4-BE49-F238E27FC236}">
                <a16:creationId xmlns:a16="http://schemas.microsoft.com/office/drawing/2014/main" id="{916F7C89-B9C9-06D7-9CE6-D7D7BA8324B1}"/>
              </a:ext>
            </a:extLst>
          </p:cNvPr>
          <p:cNvSpPr txBox="1">
            <a:spLocks/>
          </p:cNvSpPr>
          <p:nvPr/>
        </p:nvSpPr>
        <p:spPr>
          <a:xfrm>
            <a:off x="6216636" y="1530104"/>
            <a:ext cx="3724508" cy="8360266"/>
          </a:xfrm>
          <a:prstGeom prst="rect">
            <a:avLst/>
          </a:prstGeom>
        </p:spPr>
        <p:txBody>
          <a:bodyPr numCol="1">
            <a:normAutofit/>
          </a:bodyPr>
          <a:lstStyle>
            <a:lvl1pPr marL="347975" indent="-347975" algn="l" defTabSz="1391900" rtl="0" eaLnBrk="1" latinLnBrk="0" hangingPunct="1">
              <a:lnSpc>
                <a:spcPct val="90000"/>
              </a:lnSpc>
              <a:spcBef>
                <a:spcPts val="1522"/>
              </a:spcBef>
              <a:buFont typeface="Arial" panose="020B0604020202020204" pitchFamily="34" charset="0"/>
              <a:buChar char="•"/>
              <a:defRPr sz="42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3925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3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39875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30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58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17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8277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36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196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155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1000" dirty="0"/>
              <a:t>53004  STOLEK NÁSTROJOVÝ	 6</a:t>
            </a:r>
          </a:p>
          <a:p>
            <a:pPr marL="0" indent="0">
              <a:buNone/>
            </a:pPr>
            <a:r>
              <a:rPr lang="cs-CZ" sz="1000" dirty="0"/>
              <a:t>53005  SCHŮDKY JEDNOSTUPŇOVÉ NEREZOVÉ 	 6</a:t>
            </a:r>
          </a:p>
          <a:p>
            <a:pPr marL="0" indent="0">
              <a:buNone/>
            </a:pPr>
            <a:r>
              <a:rPr lang="cs-CZ" sz="1000" dirty="0"/>
              <a:t>53006  NEREZOVÝ REGÁL	 6</a:t>
            </a:r>
          </a:p>
          <a:p>
            <a:pPr marL="0" indent="0">
              <a:buNone/>
            </a:pPr>
            <a:r>
              <a:rPr lang="cs-CZ" sz="1000" dirty="0"/>
              <a:t> 53007  NEREZOVÝ REGÁL	 6</a:t>
            </a:r>
          </a:p>
          <a:p>
            <a:pPr marL="0" indent="0">
              <a:buNone/>
            </a:pPr>
            <a:r>
              <a:rPr lang="cs-CZ" sz="1000" dirty="0"/>
              <a:t>53008  NEREZOVÝ REGÁL	 6</a:t>
            </a:r>
          </a:p>
          <a:p>
            <a:pPr marL="0" indent="0">
              <a:buNone/>
            </a:pPr>
            <a:r>
              <a:rPr lang="cs-CZ" sz="1000" dirty="0"/>
              <a:t>53009  NEREZOVÁ POLICE	 6</a:t>
            </a:r>
          </a:p>
          <a:p>
            <a:pPr marL="0" indent="0">
              <a:buNone/>
            </a:pPr>
            <a:r>
              <a:rPr lang="cs-CZ" sz="1000" dirty="0"/>
              <a:t>53010  KOVOVÁ ŠÁTNÍ SKŘÍŇ TYPU Z	 6</a:t>
            </a:r>
          </a:p>
          <a:p>
            <a:pPr marL="0" indent="0">
              <a:buNone/>
            </a:pPr>
            <a:r>
              <a:rPr lang="cs-CZ" sz="1000" dirty="0">
                <a:solidFill>
                  <a:schemeClr val="accent2">
                    <a:lumMod val="50000"/>
                  </a:schemeClr>
                </a:solidFill>
                <a:ea typeface="+mj-ea"/>
                <a:cs typeface="+mj-cs"/>
              </a:rPr>
              <a:t>DĚTSKÝ NÁBYTEK		</a:t>
            </a:r>
            <a:r>
              <a:rPr lang="cs-CZ" sz="1000" dirty="0"/>
              <a:t> 7</a:t>
            </a:r>
            <a:endParaRPr lang="cs-CZ" sz="1000" dirty="0">
              <a:solidFill>
                <a:schemeClr val="accent2">
                  <a:lumMod val="50000"/>
                </a:schemeClr>
              </a:solidFill>
              <a:ea typeface="+mj-ea"/>
              <a:cs typeface="+mj-cs"/>
            </a:endParaRPr>
          </a:p>
          <a:p>
            <a:pPr marL="0" indent="0">
              <a:buNone/>
            </a:pPr>
            <a:r>
              <a:rPr lang="cs-CZ" sz="1000" dirty="0"/>
              <a:t>54001  DĚTSKÁ ROSTOUCÍ ŽIDLE	 7</a:t>
            </a:r>
          </a:p>
          <a:p>
            <a:pPr marL="0" indent="0">
              <a:buNone/>
            </a:pPr>
            <a:r>
              <a:rPr lang="cs-CZ" sz="1000" dirty="0"/>
              <a:t>54002  DĚTSKÁ  ŽIDLE		 7</a:t>
            </a:r>
          </a:p>
          <a:p>
            <a:pPr marL="0" indent="0">
              <a:buNone/>
            </a:pPr>
            <a:r>
              <a:rPr lang="cs-CZ" sz="1000" dirty="0"/>
              <a:t>54003  DĚTSKÝ DŘEVĚNÝ STŮL - HRANATÝ	 7</a:t>
            </a:r>
          </a:p>
          <a:p>
            <a:pPr marL="0" indent="0">
              <a:buNone/>
            </a:pPr>
            <a:r>
              <a:rPr lang="cs-CZ" sz="1000" dirty="0"/>
              <a:t>54004 DĚTSKÝ DŘEVĚNÝ STŮL - KULATÝ	 7</a:t>
            </a:r>
          </a:p>
          <a:p>
            <a:pPr marL="0" indent="0">
              <a:buNone/>
            </a:pPr>
            <a:r>
              <a:rPr lang="cs-CZ" sz="1000" dirty="0"/>
              <a:t>54005  MONTESSORI HOUPAČKA	 7</a:t>
            </a:r>
          </a:p>
          <a:p>
            <a:pPr marL="0" indent="0">
              <a:buNone/>
            </a:pPr>
            <a:r>
              <a:rPr lang="cs-CZ" sz="1000" dirty="0"/>
              <a:t>54006  HRACÍ PODLOŽKA - PUZZLE	 7</a:t>
            </a:r>
          </a:p>
          <a:p>
            <a:pPr marL="0" indent="0">
              <a:buNone/>
            </a:pPr>
            <a:r>
              <a:rPr lang="cs-CZ" sz="1000" dirty="0"/>
              <a:t>54007  MAGNETICKÁ TABULE	 7</a:t>
            </a:r>
          </a:p>
          <a:p>
            <a:pPr marL="0" indent="0">
              <a:buNone/>
            </a:pPr>
            <a:r>
              <a:rPr lang="cs-CZ" sz="1000" dirty="0">
                <a:solidFill>
                  <a:schemeClr val="accent2">
                    <a:lumMod val="50000"/>
                  </a:schemeClr>
                </a:solidFill>
                <a:ea typeface="+mj-ea"/>
                <a:cs typeface="+mj-cs"/>
              </a:rPr>
              <a:t>OSTATNÍ VYBAVENÍ, DOPLŇKY	 </a:t>
            </a:r>
            <a:r>
              <a:rPr lang="cs-CZ" sz="1000" dirty="0"/>
              <a:t>8</a:t>
            </a:r>
          </a:p>
          <a:p>
            <a:pPr marL="0" indent="0">
              <a:buNone/>
            </a:pPr>
            <a:r>
              <a:rPr lang="cs-CZ" sz="1000" dirty="0"/>
              <a:t>55001  HODINY		 8</a:t>
            </a:r>
          </a:p>
          <a:p>
            <a:pPr marL="0" indent="0">
              <a:buNone/>
            </a:pPr>
            <a:r>
              <a:rPr lang="cs-CZ" sz="1000" dirty="0"/>
              <a:t>55002  HODINY		 8</a:t>
            </a:r>
          </a:p>
          <a:p>
            <a:pPr marL="0" indent="0">
              <a:buNone/>
            </a:pPr>
            <a:r>
              <a:rPr lang="cs-CZ" sz="1000" dirty="0"/>
              <a:t>55003  ŽÍNĚNKA MODRÁ		 8</a:t>
            </a:r>
          </a:p>
          <a:p>
            <a:pPr marL="0" indent="0">
              <a:buNone/>
            </a:pPr>
            <a:r>
              <a:rPr lang="cs-CZ" sz="1000" dirty="0"/>
              <a:t>55004  ZRCADLO		 8</a:t>
            </a:r>
          </a:p>
          <a:p>
            <a:pPr marL="0" indent="0">
              <a:buNone/>
            </a:pPr>
            <a:r>
              <a:rPr lang="cs-CZ" sz="1000" dirty="0"/>
              <a:t>55005 ZRCADLO KULATÉ		 8</a:t>
            </a:r>
          </a:p>
          <a:p>
            <a:pPr marL="0" indent="0">
              <a:buNone/>
            </a:pPr>
            <a:r>
              <a:rPr lang="cs-CZ" sz="1000" dirty="0"/>
              <a:t>55006  ZRCADLO		 8</a:t>
            </a:r>
          </a:p>
          <a:p>
            <a:pPr marL="0" indent="0">
              <a:buNone/>
            </a:pPr>
            <a:r>
              <a:rPr lang="cs-CZ" sz="1000" dirty="0"/>
              <a:t>55007  NÁSTĚNNÝ VĚŠÁK		 8</a:t>
            </a:r>
          </a:p>
          <a:p>
            <a:pPr marL="0" indent="0">
              <a:buNone/>
            </a:pPr>
            <a:r>
              <a:rPr lang="cs-CZ" sz="1000" dirty="0"/>
              <a:t>55008  NÁSTĚNNÝ VĚŠÁK		 8</a:t>
            </a:r>
          </a:p>
          <a:p>
            <a:pPr marL="0" indent="0">
              <a:buNone/>
            </a:pPr>
            <a:r>
              <a:rPr lang="cs-CZ" sz="1000" dirty="0"/>
              <a:t>55009  NÁSTĚNNÝ VĚŠÁK		 8</a:t>
            </a:r>
          </a:p>
        </p:txBody>
      </p:sp>
      <p:sp>
        <p:nvSpPr>
          <p:cNvPr id="19" name="Zástupný obsah 2">
            <a:extLst>
              <a:ext uri="{FF2B5EF4-FFF2-40B4-BE49-F238E27FC236}">
                <a16:creationId xmlns:a16="http://schemas.microsoft.com/office/drawing/2014/main" id="{22984334-7A87-0FF7-7F96-E0BF1715A7A4}"/>
              </a:ext>
            </a:extLst>
          </p:cNvPr>
          <p:cNvSpPr txBox="1">
            <a:spLocks/>
          </p:cNvSpPr>
          <p:nvPr/>
        </p:nvSpPr>
        <p:spPr>
          <a:xfrm>
            <a:off x="10081698" y="1530104"/>
            <a:ext cx="3724508" cy="8360266"/>
          </a:xfrm>
          <a:prstGeom prst="rect">
            <a:avLst/>
          </a:prstGeom>
        </p:spPr>
        <p:txBody>
          <a:bodyPr numCol="1">
            <a:normAutofit fontScale="92500"/>
          </a:bodyPr>
          <a:lstStyle>
            <a:lvl1pPr marL="347975" indent="-347975" algn="l" defTabSz="1391900" rtl="0" eaLnBrk="1" latinLnBrk="0" hangingPunct="1">
              <a:lnSpc>
                <a:spcPct val="90000"/>
              </a:lnSpc>
              <a:spcBef>
                <a:spcPts val="1522"/>
              </a:spcBef>
              <a:buFont typeface="Arial" panose="020B0604020202020204" pitchFamily="34" charset="0"/>
              <a:buChar char="•"/>
              <a:defRPr sz="42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3925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36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39875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304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58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17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8277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236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1962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915574" indent="-347975" algn="l" defTabSz="1391900" rtl="0" eaLnBrk="1" latinLnBrk="0" hangingPunct="1">
              <a:lnSpc>
                <a:spcPct val="90000"/>
              </a:lnSpc>
              <a:spcBef>
                <a:spcPts val="761"/>
              </a:spcBef>
              <a:buFont typeface="Arial" panose="020B0604020202020204" pitchFamily="34" charset="0"/>
              <a:buChar char="•"/>
              <a:defRPr sz="27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1100" dirty="0"/>
              <a:t>55010  POLIČKA NA MÝDLO NA SPRCH. TYČ	8</a:t>
            </a:r>
          </a:p>
          <a:p>
            <a:pPr marL="0" indent="0">
              <a:buNone/>
            </a:pPr>
            <a:r>
              <a:rPr lang="cs-CZ" sz="1100" dirty="0"/>
              <a:t>55011 NEREZOVÉ ZÁVĚSNÉ SEDÁTKO	 9</a:t>
            </a:r>
          </a:p>
          <a:p>
            <a:pPr marL="0" indent="0">
              <a:buNone/>
            </a:pPr>
            <a:r>
              <a:rPr lang="cs-CZ" sz="1100" dirty="0"/>
              <a:t>55012  MADLO VANOVÉ		 9</a:t>
            </a:r>
          </a:p>
          <a:p>
            <a:pPr marL="0" indent="0">
              <a:buNone/>
            </a:pPr>
            <a:r>
              <a:rPr lang="cs-CZ" sz="1100" dirty="0"/>
              <a:t>55013  SPRCHOVÉ DVEŘE SKLÁDACÍ	 9</a:t>
            </a:r>
          </a:p>
          <a:p>
            <a:pPr marL="0" indent="0">
              <a:buNone/>
            </a:pPr>
            <a:r>
              <a:rPr lang="cs-CZ" sz="1100" dirty="0"/>
              <a:t>55014  ZRCADLOVÁ FOLIE	 9</a:t>
            </a:r>
          </a:p>
          <a:p>
            <a:pPr marL="0" indent="0">
              <a:buNone/>
            </a:pPr>
            <a:r>
              <a:rPr lang="cs-CZ" sz="1100" dirty="0"/>
              <a:t>55015  NEREZOVÝ KOŠ 50L	 9</a:t>
            </a:r>
          </a:p>
          <a:p>
            <a:pPr marL="0" indent="0">
              <a:buNone/>
            </a:pPr>
            <a:r>
              <a:rPr lang="cs-CZ" sz="1100" dirty="0"/>
              <a:t>55016  BEZDOTYKOVÝ NEREZOVÝ KOŠ 68L	 9</a:t>
            </a:r>
          </a:p>
          <a:p>
            <a:pPr marL="0" indent="0">
              <a:buNone/>
            </a:pPr>
            <a:r>
              <a:rPr lang="cs-CZ" sz="1100" dirty="0"/>
              <a:t>55017  NEREZOVÝ KOŠ 20L	 9</a:t>
            </a:r>
          </a:p>
          <a:p>
            <a:pPr marL="0" indent="0">
              <a:buNone/>
            </a:pPr>
            <a:r>
              <a:rPr lang="cs-CZ" sz="1100" dirty="0"/>
              <a:t>55018  PEDÁLOVÝ  KOŠ 5L	 9</a:t>
            </a:r>
          </a:p>
          <a:p>
            <a:pPr marL="0" indent="0">
              <a:buNone/>
            </a:pPr>
            <a:r>
              <a:rPr lang="cs-CZ" sz="1100" dirty="0"/>
              <a:t>55019  DRŽÁK NA MOPY		 9</a:t>
            </a:r>
          </a:p>
          <a:p>
            <a:pPr marL="0" indent="0">
              <a:buNone/>
            </a:pPr>
            <a:r>
              <a:rPr lang="cs-CZ" sz="1100" dirty="0"/>
              <a:t>55020 NEREZOVÝ KOŠ 25L	 9</a:t>
            </a:r>
          </a:p>
          <a:p>
            <a:pPr marL="0" indent="0">
              <a:buNone/>
            </a:pPr>
            <a:r>
              <a:rPr lang="cs-CZ" sz="1100" dirty="0"/>
              <a:t>55021 ODPADKOVÝ KOŠ 50L	10</a:t>
            </a:r>
          </a:p>
          <a:p>
            <a:pPr marL="0" indent="0">
              <a:buNone/>
            </a:pPr>
            <a:r>
              <a:rPr lang="cs-CZ" sz="1100" dirty="0"/>
              <a:t>55022  WC ŠTĚTKA		10</a:t>
            </a:r>
          </a:p>
          <a:p>
            <a:pPr marL="0" indent="0">
              <a:buNone/>
            </a:pPr>
            <a:r>
              <a:rPr lang="cs-CZ" sz="1100" dirty="0"/>
              <a:t>55023  ZÁSOBNÍK NA TOALETNÍ PAPÍR	10</a:t>
            </a:r>
          </a:p>
          <a:p>
            <a:pPr marL="0" indent="0">
              <a:buNone/>
            </a:pPr>
            <a:r>
              <a:rPr lang="cs-CZ" sz="1100" dirty="0"/>
              <a:t>55024  ZÁSOBNÍK NA TOALETNÍ UTĚRKY	10</a:t>
            </a:r>
          </a:p>
          <a:p>
            <a:pPr marL="0" indent="0">
              <a:buNone/>
            </a:pPr>
            <a:r>
              <a:rPr lang="cs-CZ" sz="1100" dirty="0"/>
              <a:t>55025  ZÁVĚS SVĚTLE MODRÁ 	10</a:t>
            </a:r>
          </a:p>
          <a:p>
            <a:pPr marL="0" indent="0">
              <a:buNone/>
            </a:pPr>
            <a:r>
              <a:rPr lang="cs-CZ" sz="1100" dirty="0"/>
              <a:t>55026  ZÁSTĚNA TELESKOPICKÁ MODRÁ	10</a:t>
            </a:r>
          </a:p>
          <a:p>
            <a:pPr marL="0" indent="0">
              <a:buNone/>
            </a:pPr>
            <a:r>
              <a:rPr lang="cs-CZ" sz="1100" dirty="0"/>
              <a:t>55027  ŠATNÍ TYČ OVÁL		10</a:t>
            </a:r>
          </a:p>
          <a:p>
            <a:pPr marL="0" indent="0">
              <a:buNone/>
            </a:pPr>
            <a:r>
              <a:rPr lang="cs-CZ" sz="1100" dirty="0"/>
              <a:t>55028  HYGIENICKÝ KOŠ 5L 	10</a:t>
            </a:r>
          </a:p>
          <a:p>
            <a:pPr marL="0" indent="0">
              <a:buNone/>
            </a:pPr>
            <a:r>
              <a:rPr lang="cs-CZ" sz="1100" dirty="0"/>
              <a:t>55029  KANCELÁŘSKÝ KOŠ 16L	10</a:t>
            </a:r>
          </a:p>
          <a:p>
            <a:pPr marL="0" indent="0">
              <a:buNone/>
            </a:pPr>
            <a:r>
              <a:rPr lang="cs-CZ" sz="1100" dirty="0"/>
              <a:t>55030  KVĚTINOVÁ VÝZDOBA RŮZNÉ DRUHY	11</a:t>
            </a:r>
          </a:p>
          <a:p>
            <a:pPr marL="0" indent="0">
              <a:buNone/>
            </a:pPr>
            <a:r>
              <a:rPr lang="cs-CZ" sz="1100" dirty="0"/>
              <a:t>55031  KVĚTINOVÁ VÝZDOBA 	11</a:t>
            </a:r>
          </a:p>
          <a:p>
            <a:pPr marL="0" indent="0">
              <a:buNone/>
            </a:pPr>
            <a:r>
              <a:rPr lang="cs-CZ" sz="1100" dirty="0"/>
              <a:t>55032  KVĚTINÁČ 24 CM		11</a:t>
            </a:r>
          </a:p>
          <a:p>
            <a:pPr marL="0" indent="0">
              <a:buNone/>
            </a:pPr>
            <a:r>
              <a:rPr lang="cs-CZ" sz="1100" dirty="0"/>
              <a:t>55033  KVĚTINÁČ 12 CM		11</a:t>
            </a:r>
          </a:p>
          <a:p>
            <a:pPr marL="0" indent="0">
              <a:buNone/>
            </a:pPr>
            <a:endParaRPr lang="cs-CZ" sz="1100" dirty="0"/>
          </a:p>
          <a:p>
            <a:pPr marL="0" indent="0">
              <a:buNone/>
            </a:pPr>
            <a:endParaRPr lang="cs-CZ" sz="1100" dirty="0"/>
          </a:p>
          <a:p>
            <a:pPr marL="0" indent="0">
              <a:buNone/>
            </a:pPr>
            <a:endParaRPr lang="cs-CZ" sz="1100" dirty="0"/>
          </a:p>
          <a:p>
            <a:pPr marL="0" indent="0">
              <a:buNone/>
            </a:pPr>
            <a:endParaRPr lang="cs-CZ" sz="1100" dirty="0"/>
          </a:p>
          <a:p>
            <a:pPr marL="0" indent="0">
              <a:buNone/>
            </a:pPr>
            <a:endParaRPr lang="cs-CZ" sz="1100" dirty="0"/>
          </a:p>
          <a:p>
            <a:pPr marL="0" indent="0">
              <a:buNone/>
            </a:pPr>
            <a:endParaRPr lang="cs-CZ" sz="900" dirty="0"/>
          </a:p>
        </p:txBody>
      </p:sp>
    </p:spTree>
    <p:extLst>
      <p:ext uri="{BB962C8B-B14F-4D97-AF65-F5344CB8AC3E}">
        <p14:creationId xmlns:p14="http://schemas.microsoft.com/office/powerpoint/2010/main" val="1559157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Obrázek 66">
            <a:extLst>
              <a:ext uri="{FF2B5EF4-FFF2-40B4-BE49-F238E27FC236}">
                <a16:creationId xmlns:a16="http://schemas.microsoft.com/office/drawing/2014/main" id="{111D5C56-A057-B005-E3B5-8103067F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455" y="5948564"/>
            <a:ext cx="1496789" cy="2088803"/>
          </a:xfrm>
          <a:prstGeom prst="rect">
            <a:avLst/>
          </a:prstGeom>
        </p:spPr>
      </p:pic>
      <p:pic>
        <p:nvPicPr>
          <p:cNvPr id="42" name="Obrázek 41">
            <a:extLst>
              <a:ext uri="{FF2B5EF4-FFF2-40B4-BE49-F238E27FC236}">
                <a16:creationId xmlns:a16="http://schemas.microsoft.com/office/drawing/2014/main" id="{55B7DED0-DACC-FA9E-7115-1416C95AC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789" y="1604047"/>
            <a:ext cx="1924225" cy="1788209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F2E68C80-609F-139B-CEC8-2E9C69B0E9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1305" y="1727870"/>
            <a:ext cx="1828799" cy="1540564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09BF3CA2-3E02-4D45-176F-9E90931A9388}"/>
              </a:ext>
            </a:extLst>
          </p:cNvPr>
          <p:cNvSpPr txBox="1"/>
          <p:nvPr/>
        </p:nvSpPr>
        <p:spPr>
          <a:xfrm>
            <a:off x="971498" y="402565"/>
            <a:ext cx="2692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SEDACÍ NÁBYTEK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D4B5DE17-1E33-CA31-9C2D-1DA66DEC29B7}"/>
              </a:ext>
            </a:extLst>
          </p:cNvPr>
          <p:cNvSpPr/>
          <p:nvPr/>
        </p:nvSpPr>
        <p:spPr>
          <a:xfrm>
            <a:off x="1024074" y="1401587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8D2B26B2-9854-AE29-66BB-AC755A0A17E9}"/>
              </a:ext>
            </a:extLst>
          </p:cNvPr>
          <p:cNvSpPr/>
          <p:nvPr/>
        </p:nvSpPr>
        <p:spPr>
          <a:xfrm>
            <a:off x="3785826" y="1401587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26E55D85-9DAD-4E4A-8EEA-84B442637BFE}"/>
              </a:ext>
            </a:extLst>
          </p:cNvPr>
          <p:cNvSpPr/>
          <p:nvPr/>
        </p:nvSpPr>
        <p:spPr>
          <a:xfrm>
            <a:off x="6547578" y="1381694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0482CCC9-8A70-FE73-5B55-552413FA6BED}"/>
              </a:ext>
            </a:extLst>
          </p:cNvPr>
          <p:cNvSpPr/>
          <p:nvPr/>
        </p:nvSpPr>
        <p:spPr>
          <a:xfrm>
            <a:off x="9309330" y="1381694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EC004FDB-BB86-420D-6282-F3730F6DE4CC}"/>
              </a:ext>
            </a:extLst>
          </p:cNvPr>
          <p:cNvSpPr/>
          <p:nvPr/>
        </p:nvSpPr>
        <p:spPr>
          <a:xfrm>
            <a:off x="12071082" y="1381694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9" name="Obdélník 28">
            <a:extLst>
              <a:ext uri="{FF2B5EF4-FFF2-40B4-BE49-F238E27FC236}">
                <a16:creationId xmlns:a16="http://schemas.microsoft.com/office/drawing/2014/main" id="{AFA46199-EA20-5D3B-50EE-8013DBC9C321}"/>
              </a:ext>
            </a:extLst>
          </p:cNvPr>
          <p:cNvSpPr/>
          <p:nvPr/>
        </p:nvSpPr>
        <p:spPr>
          <a:xfrm>
            <a:off x="1041636" y="589782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3" name="Obdélník 32">
            <a:extLst>
              <a:ext uri="{FF2B5EF4-FFF2-40B4-BE49-F238E27FC236}">
                <a16:creationId xmlns:a16="http://schemas.microsoft.com/office/drawing/2014/main" id="{3AC08016-DC52-9F56-C2A6-D9286D1D995F}"/>
              </a:ext>
            </a:extLst>
          </p:cNvPr>
          <p:cNvSpPr/>
          <p:nvPr/>
        </p:nvSpPr>
        <p:spPr>
          <a:xfrm>
            <a:off x="3803388" y="589782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5" name="Obdélník 34">
            <a:extLst>
              <a:ext uri="{FF2B5EF4-FFF2-40B4-BE49-F238E27FC236}">
                <a16:creationId xmlns:a16="http://schemas.microsoft.com/office/drawing/2014/main" id="{CC65F1ED-7738-B85D-D588-84C1FC475882}"/>
              </a:ext>
            </a:extLst>
          </p:cNvPr>
          <p:cNvSpPr/>
          <p:nvPr/>
        </p:nvSpPr>
        <p:spPr>
          <a:xfrm>
            <a:off x="6565140" y="5877932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8" name="Obdélník 37">
            <a:extLst>
              <a:ext uri="{FF2B5EF4-FFF2-40B4-BE49-F238E27FC236}">
                <a16:creationId xmlns:a16="http://schemas.microsoft.com/office/drawing/2014/main" id="{61502574-085F-0969-A294-AFEBC65B4D41}"/>
              </a:ext>
            </a:extLst>
          </p:cNvPr>
          <p:cNvSpPr/>
          <p:nvPr/>
        </p:nvSpPr>
        <p:spPr>
          <a:xfrm>
            <a:off x="9326892" y="5877932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1" name="Obdélník 40">
            <a:extLst>
              <a:ext uri="{FF2B5EF4-FFF2-40B4-BE49-F238E27FC236}">
                <a16:creationId xmlns:a16="http://schemas.microsoft.com/office/drawing/2014/main" id="{C2F63388-0114-9914-6953-1F29854F634C}"/>
              </a:ext>
            </a:extLst>
          </p:cNvPr>
          <p:cNvSpPr/>
          <p:nvPr/>
        </p:nvSpPr>
        <p:spPr>
          <a:xfrm>
            <a:off x="12088644" y="5877932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53F012D-19E5-D2AC-2802-365FA2F03EA8}"/>
              </a:ext>
            </a:extLst>
          </p:cNvPr>
          <p:cNvSpPr txBox="1"/>
          <p:nvPr/>
        </p:nvSpPr>
        <p:spPr>
          <a:xfrm>
            <a:off x="959280" y="1126976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51001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40818C7-5B31-39A2-BFBD-AE006D94E448}"/>
              </a:ext>
            </a:extLst>
          </p:cNvPr>
          <p:cNvSpPr txBox="1"/>
          <p:nvPr/>
        </p:nvSpPr>
        <p:spPr>
          <a:xfrm>
            <a:off x="3715688" y="1126976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51002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E3A05B8F-B96C-E9EE-107E-5F0B3C30B135}"/>
              </a:ext>
            </a:extLst>
          </p:cNvPr>
          <p:cNvSpPr txBox="1"/>
          <p:nvPr/>
        </p:nvSpPr>
        <p:spPr>
          <a:xfrm>
            <a:off x="6482784" y="1126976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51003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19515AA3-A9E0-C526-5F59-0379C1CF9789}"/>
              </a:ext>
            </a:extLst>
          </p:cNvPr>
          <p:cNvSpPr txBox="1"/>
          <p:nvPr/>
        </p:nvSpPr>
        <p:spPr>
          <a:xfrm>
            <a:off x="9249880" y="1126976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51004</a:t>
            </a:r>
          </a:p>
        </p:txBody>
      </p:sp>
      <p:sp>
        <p:nvSpPr>
          <p:cNvPr id="47" name="TextovéPole 46">
            <a:extLst>
              <a:ext uri="{FF2B5EF4-FFF2-40B4-BE49-F238E27FC236}">
                <a16:creationId xmlns:a16="http://schemas.microsoft.com/office/drawing/2014/main" id="{CDBCE58B-A76D-45F1-D41D-304B6CD7E3D3}"/>
              </a:ext>
            </a:extLst>
          </p:cNvPr>
          <p:cNvSpPr txBox="1"/>
          <p:nvPr/>
        </p:nvSpPr>
        <p:spPr>
          <a:xfrm>
            <a:off x="12006288" y="3623108"/>
            <a:ext cx="2072924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ŽIDLE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Židle plastová do exteriéru i interiéru, sedák i podnož plastová (100% PP), nosnost 200kg, barva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sv.modrá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, výška sedu 47cm, hloubka sedu 54cm, orientační rozměry celkové 49x83x54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ovéPole 48">
            <a:extLst>
              <a:ext uri="{FF2B5EF4-FFF2-40B4-BE49-F238E27FC236}">
                <a16:creationId xmlns:a16="http://schemas.microsoft.com/office/drawing/2014/main" id="{8754061A-7024-279B-8483-6CD0D6D74EAB}"/>
              </a:ext>
            </a:extLst>
          </p:cNvPr>
          <p:cNvSpPr txBox="1"/>
          <p:nvPr/>
        </p:nvSpPr>
        <p:spPr>
          <a:xfrm>
            <a:off x="12011632" y="1126976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51005</a:t>
            </a:r>
          </a:p>
        </p:txBody>
      </p:sp>
      <p:pic>
        <p:nvPicPr>
          <p:cNvPr id="53" name="Obrázek 52">
            <a:extLst>
              <a:ext uri="{FF2B5EF4-FFF2-40B4-BE49-F238E27FC236}">
                <a16:creationId xmlns:a16="http://schemas.microsoft.com/office/drawing/2014/main" id="{438BB5F9-3A98-75F7-8AD5-97CE82E436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44412" y="1522197"/>
            <a:ext cx="1526264" cy="1854128"/>
          </a:xfrm>
          <a:prstGeom prst="rect">
            <a:avLst/>
          </a:prstGeom>
        </p:spPr>
      </p:pic>
      <p:sp>
        <p:nvSpPr>
          <p:cNvPr id="54" name="TextovéPole 53">
            <a:extLst>
              <a:ext uri="{FF2B5EF4-FFF2-40B4-BE49-F238E27FC236}">
                <a16:creationId xmlns:a16="http://schemas.microsoft.com/office/drawing/2014/main" id="{7FE7F444-EDD7-A1BA-296C-5F8A36DC0187}"/>
              </a:ext>
            </a:extLst>
          </p:cNvPr>
          <p:cNvSpPr txBox="1"/>
          <p:nvPr/>
        </p:nvSpPr>
        <p:spPr>
          <a:xfrm>
            <a:off x="971498" y="8150548"/>
            <a:ext cx="207292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ŽIDLE 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Židle s tvarovaným plným sedákem a opěrákem z vrstvené překližky čalouněné koženkou smetanové barvy, dřevěná buková  kostra + transparentní lak, plastové kluzáky, orientační rozměry židle 61x82cm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), výška sedu 46cm, nosnost 120kg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ovéPole 54">
            <a:extLst>
              <a:ext uri="{FF2B5EF4-FFF2-40B4-BE49-F238E27FC236}">
                <a16:creationId xmlns:a16="http://schemas.microsoft.com/office/drawing/2014/main" id="{3232CFE8-42D1-CB1A-3B85-EFFDD3006ED2}"/>
              </a:ext>
            </a:extLst>
          </p:cNvPr>
          <p:cNvSpPr txBox="1"/>
          <p:nvPr/>
        </p:nvSpPr>
        <p:spPr>
          <a:xfrm>
            <a:off x="976842" y="5654416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51006</a:t>
            </a:r>
          </a:p>
        </p:txBody>
      </p:sp>
      <p:sp>
        <p:nvSpPr>
          <p:cNvPr id="56" name="TextovéPole 55">
            <a:extLst>
              <a:ext uri="{FF2B5EF4-FFF2-40B4-BE49-F238E27FC236}">
                <a16:creationId xmlns:a16="http://schemas.microsoft.com/office/drawing/2014/main" id="{5CA1C580-3727-DD85-C6F0-C2EB1861A73E}"/>
              </a:ext>
            </a:extLst>
          </p:cNvPr>
          <p:cNvSpPr txBox="1"/>
          <p:nvPr/>
        </p:nvSpPr>
        <p:spPr>
          <a:xfrm>
            <a:off x="3543909" y="8150548"/>
            <a:ext cx="269218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KANCELÁŘSKÁ ŽIDLE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černý síťový ergonomický opěrák s výškově stavitelnou bederní opěrkou, černý podhlavník výškově a úhlově nastavitelný, područky výškově nastavitelné, s možností posunutí vpřed a vzad, mechanika synchronní, náklon sedáku a opěráku s nastavením síly protiváhy, kříž pětiramenný černý plastový, kolečka pogumovaná 60mm, pro všechny typy podlah, výškové nastavení sedu 41-51cm, látka čalounění odolnost 100 000 cyklů, nosnost  židle150kg </a:t>
            </a:r>
          </a:p>
        </p:txBody>
      </p:sp>
      <p:sp>
        <p:nvSpPr>
          <p:cNvPr id="57" name="TextovéPole 56">
            <a:extLst>
              <a:ext uri="{FF2B5EF4-FFF2-40B4-BE49-F238E27FC236}">
                <a16:creationId xmlns:a16="http://schemas.microsoft.com/office/drawing/2014/main" id="{F5B1D254-23BB-7EF9-559C-788C05FCDA28}"/>
              </a:ext>
            </a:extLst>
          </p:cNvPr>
          <p:cNvSpPr txBox="1"/>
          <p:nvPr/>
        </p:nvSpPr>
        <p:spPr>
          <a:xfrm>
            <a:off x="3733250" y="5654416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51007</a:t>
            </a:r>
          </a:p>
        </p:txBody>
      </p:sp>
      <p:sp>
        <p:nvSpPr>
          <p:cNvPr id="58" name="TextovéPole 57">
            <a:extLst>
              <a:ext uri="{FF2B5EF4-FFF2-40B4-BE49-F238E27FC236}">
                <a16:creationId xmlns:a16="http://schemas.microsoft.com/office/drawing/2014/main" id="{43C59CF9-D7B6-6595-FC72-02CD54B6305C}"/>
              </a:ext>
            </a:extLst>
          </p:cNvPr>
          <p:cNvSpPr txBox="1"/>
          <p:nvPr/>
        </p:nvSpPr>
        <p:spPr>
          <a:xfrm>
            <a:off x="6565140" y="8158242"/>
            <a:ext cx="21430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KANCELÁŘSKÁ ŽIDLE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tvarovaný sedák a opěrák s potahem z eko kůže, barva černá, houpací mechanismus s možností nastavení tuhosti a aretace, područky pevné, kovový kříž s univerzálními kolečky, výškové nastavení  sedu 44-53cm, hloubka sedu 44cm, nosnost židle 135 kg</a:t>
            </a:r>
          </a:p>
        </p:txBody>
      </p:sp>
      <p:sp>
        <p:nvSpPr>
          <p:cNvPr id="59" name="TextovéPole 58">
            <a:extLst>
              <a:ext uri="{FF2B5EF4-FFF2-40B4-BE49-F238E27FC236}">
                <a16:creationId xmlns:a16="http://schemas.microsoft.com/office/drawing/2014/main" id="{7ABBB29F-DC3B-31CD-59BA-603F82E71A7F}"/>
              </a:ext>
            </a:extLst>
          </p:cNvPr>
          <p:cNvSpPr txBox="1"/>
          <p:nvPr/>
        </p:nvSpPr>
        <p:spPr>
          <a:xfrm>
            <a:off x="6500346" y="5654416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51008</a:t>
            </a:r>
          </a:p>
        </p:txBody>
      </p:sp>
      <p:sp>
        <p:nvSpPr>
          <p:cNvPr id="60" name="TextovéPole 59">
            <a:extLst>
              <a:ext uri="{FF2B5EF4-FFF2-40B4-BE49-F238E27FC236}">
                <a16:creationId xmlns:a16="http://schemas.microsoft.com/office/drawing/2014/main" id="{2891C9E8-3F9A-06F8-50AC-088618E4C1C7}"/>
              </a:ext>
            </a:extLst>
          </p:cNvPr>
          <p:cNvSpPr txBox="1"/>
          <p:nvPr/>
        </p:nvSpPr>
        <p:spPr>
          <a:xfrm>
            <a:off x="9262098" y="8150548"/>
            <a:ext cx="207292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ZDRAVOTNICKÁ STOLIČKA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Zdravotnická stolička s kruhovým sedákem, čalounění koženkou – </a:t>
            </a:r>
            <a:r>
              <a:rPr lang="cs-CZ" sz="1000" b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barva černá 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podnož nerezová, orientační rozměry stoličky 36x45x36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nosnost 150 kg</a:t>
            </a:r>
          </a:p>
        </p:txBody>
      </p:sp>
      <p:sp>
        <p:nvSpPr>
          <p:cNvPr id="61" name="TextovéPole 60">
            <a:extLst>
              <a:ext uri="{FF2B5EF4-FFF2-40B4-BE49-F238E27FC236}">
                <a16:creationId xmlns:a16="http://schemas.microsoft.com/office/drawing/2014/main" id="{3272A1D9-D9AE-D4E5-E4E9-14D450CE06D5}"/>
              </a:ext>
            </a:extLst>
          </p:cNvPr>
          <p:cNvSpPr txBox="1"/>
          <p:nvPr/>
        </p:nvSpPr>
        <p:spPr>
          <a:xfrm>
            <a:off x="9267442" y="5654416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51009</a:t>
            </a:r>
          </a:p>
        </p:txBody>
      </p:sp>
      <p:sp>
        <p:nvSpPr>
          <p:cNvPr id="62" name="TextovéPole 61">
            <a:extLst>
              <a:ext uri="{FF2B5EF4-FFF2-40B4-BE49-F238E27FC236}">
                <a16:creationId xmlns:a16="http://schemas.microsoft.com/office/drawing/2014/main" id="{49C2DC5B-E1FD-5EFD-4198-4BF328D24F04}"/>
              </a:ext>
            </a:extLst>
          </p:cNvPr>
          <p:cNvSpPr txBox="1"/>
          <p:nvPr/>
        </p:nvSpPr>
        <p:spPr>
          <a:xfrm>
            <a:off x="12023850" y="8150548"/>
            <a:ext cx="2453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LÉKAŘSKÁ ŽIDLE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výškově nastavitelná, otočná lékařská stolička s kruhovým čalouněným sedákem v. 8cm, průměr 38cm, čalounění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ekokůže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, barva černá. Kříž pětiramenný chromovaný, kolečka pogumovaná Výška 46-62 cm a nosnost 100kg</a:t>
            </a:r>
          </a:p>
        </p:txBody>
      </p:sp>
      <p:sp>
        <p:nvSpPr>
          <p:cNvPr id="63" name="TextovéPole 62">
            <a:extLst>
              <a:ext uri="{FF2B5EF4-FFF2-40B4-BE49-F238E27FC236}">
                <a16:creationId xmlns:a16="http://schemas.microsoft.com/office/drawing/2014/main" id="{89530582-E01D-D32F-3DF2-83FB53A07A10}"/>
              </a:ext>
            </a:extLst>
          </p:cNvPr>
          <p:cNvSpPr txBox="1"/>
          <p:nvPr/>
        </p:nvSpPr>
        <p:spPr>
          <a:xfrm>
            <a:off x="12029194" y="5654416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510010</a:t>
            </a:r>
          </a:p>
        </p:txBody>
      </p:sp>
      <p:pic>
        <p:nvPicPr>
          <p:cNvPr id="65" name="Obrázek 64">
            <a:extLst>
              <a:ext uri="{FF2B5EF4-FFF2-40B4-BE49-F238E27FC236}">
                <a16:creationId xmlns:a16="http://schemas.microsoft.com/office/drawing/2014/main" id="{89BF9E0F-26DC-D98F-151D-366A97FDC4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6966" y="6037359"/>
            <a:ext cx="1601987" cy="1904170"/>
          </a:xfrm>
          <a:prstGeom prst="rect">
            <a:avLst/>
          </a:prstGeom>
        </p:spPr>
      </p:pic>
      <p:pic>
        <p:nvPicPr>
          <p:cNvPr id="69" name="Obrázek 68">
            <a:extLst>
              <a:ext uri="{FF2B5EF4-FFF2-40B4-BE49-F238E27FC236}">
                <a16:creationId xmlns:a16="http://schemas.microsoft.com/office/drawing/2014/main" id="{77BB77CC-C0C9-3318-B736-5E41C0196C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2643" y="6017466"/>
            <a:ext cx="1455546" cy="1908976"/>
          </a:xfrm>
          <a:prstGeom prst="rect">
            <a:avLst/>
          </a:prstGeom>
        </p:spPr>
      </p:pic>
      <p:pic>
        <p:nvPicPr>
          <p:cNvPr id="71" name="Obrázek 70">
            <a:extLst>
              <a:ext uri="{FF2B5EF4-FFF2-40B4-BE49-F238E27FC236}">
                <a16:creationId xmlns:a16="http://schemas.microsoft.com/office/drawing/2014/main" id="{E794CF2F-5E17-1646-659D-0B6D728658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35581" y="6193357"/>
            <a:ext cx="1455546" cy="1665415"/>
          </a:xfrm>
          <a:prstGeom prst="rect">
            <a:avLst/>
          </a:prstGeom>
        </p:spPr>
      </p:pic>
      <p:pic>
        <p:nvPicPr>
          <p:cNvPr id="73" name="Obrázek 72">
            <a:extLst>
              <a:ext uri="{FF2B5EF4-FFF2-40B4-BE49-F238E27FC236}">
                <a16:creationId xmlns:a16="http://schemas.microsoft.com/office/drawing/2014/main" id="{C0DF3F24-4853-F733-8571-2521444B97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29316" y="6095843"/>
            <a:ext cx="1603830" cy="1772852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1D6F51E-DC6C-EC2C-E4E7-A0CBF08A43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89404" y="1438489"/>
            <a:ext cx="1860253" cy="2041549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543DE7D6-E292-B9A4-7FB5-BC5316A6B7F9}"/>
              </a:ext>
            </a:extLst>
          </p:cNvPr>
          <p:cNvSpPr txBox="1"/>
          <p:nvPr/>
        </p:nvSpPr>
        <p:spPr>
          <a:xfrm>
            <a:off x="9282484" y="3593261"/>
            <a:ext cx="2413248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KONFERENČNÍ KŘESLO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Otočné konferenční křeslo s opěrákem a sedákem z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ekokůže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béžové barvy, výškově nastavitelné, kostra kovová, povrch leštěný hliník, bez koleček, nosnost 130 kg, orientační rozměr sedáku  47 x 44-59 x 45 cm, orientační rozměr křesla 58 x 86-102 x 58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D6928A7-B97A-0B94-A04F-79615411E6D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83798" y="1524790"/>
            <a:ext cx="1410572" cy="1766470"/>
          </a:xfrm>
          <a:prstGeom prst="rect">
            <a:avLst/>
          </a:prstGeom>
        </p:spPr>
      </p:pic>
      <p:sp>
        <p:nvSpPr>
          <p:cNvPr id="13" name="TextovéPole 12">
            <a:extLst>
              <a:ext uri="{FF2B5EF4-FFF2-40B4-BE49-F238E27FC236}">
                <a16:creationId xmlns:a16="http://schemas.microsoft.com/office/drawing/2014/main" id="{A1446E60-831D-E247-1DFA-8487C757B093}"/>
              </a:ext>
            </a:extLst>
          </p:cNvPr>
          <p:cNvSpPr txBox="1"/>
          <p:nvPr/>
        </p:nvSpPr>
        <p:spPr>
          <a:xfrm>
            <a:off x="953935" y="3623108"/>
            <a:ext cx="24536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KŘESLO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látkové křeslo dvou odstínů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tm.šedé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barvy , potah 100% polyester. Rám z polyuretan. pěny 63kg/m</a:t>
            </a:r>
            <a:r>
              <a:rPr lang="cs-CZ" sz="1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topolové překližky a oceli, černý epoxidový práškový lak, sedák polyuretan. pěna 30kg/m</a:t>
            </a:r>
            <a:r>
              <a:rPr lang="cs-CZ" sz="1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, volný polštář vysoce pružná polyuretan. pěna 23kg/ m</a:t>
            </a:r>
            <a:r>
              <a:rPr lang="cs-CZ" sz="1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nosnost 110kg. 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9C17108B-91DE-8505-1BAF-CDDD3D278084}"/>
              </a:ext>
            </a:extLst>
          </p:cNvPr>
          <p:cNvSpPr txBox="1"/>
          <p:nvPr/>
        </p:nvSpPr>
        <p:spPr>
          <a:xfrm>
            <a:off x="3710343" y="3623108"/>
            <a:ext cx="2453619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TABURET – tmavě šedý,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Jednovrstvý taburet s molitanovou výplní s odolnou a kvalitní látkou z jednobarevného 100% polyesteru, kterou lze očistit vlhkou houbičkou v tmavě šedé barvě a černým dnem pro rozpoznání stran taburetu, nosnost 150kg, hmotnost 3,3kg, orientační rozměry 45x45x45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D85EE0F6-ED89-3CEB-BAAF-EEE91E408957}"/>
              </a:ext>
            </a:extLst>
          </p:cNvPr>
          <p:cNvSpPr txBox="1"/>
          <p:nvPr/>
        </p:nvSpPr>
        <p:spPr>
          <a:xfrm>
            <a:off x="6430208" y="3651288"/>
            <a:ext cx="2453619" cy="1808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KŘESLO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Zahradní křeslo – 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tm.šedé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práškově lakovaná hliníková konstrukce, nohy opatřené folií v dekoru dřeva , potah sedáku a bederního  polštáře ze 100% polyesteru s UV ochranou, výplň sedáku polyuretanová pěna 23kg/ m</a:t>
            </a:r>
            <a:r>
              <a:rPr lang="cs-CZ" sz="10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vnitřní vložka polštáře 100% polypropylen. Orientační rozměry 70x79x84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), v. sedadla 40cm, hmotnost 8kg, nosnost 110kg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Ovál 7">
            <a:extLst>
              <a:ext uri="{FF2B5EF4-FFF2-40B4-BE49-F238E27FC236}">
                <a16:creationId xmlns:a16="http://schemas.microsoft.com/office/drawing/2014/main" id="{DBC252B9-EC2F-6102-3763-14FC1C756EE5}"/>
              </a:ext>
            </a:extLst>
          </p:cNvPr>
          <p:cNvSpPr/>
          <p:nvPr/>
        </p:nvSpPr>
        <p:spPr>
          <a:xfrm>
            <a:off x="9782072" y="6315389"/>
            <a:ext cx="1125414" cy="315269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5900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>
            <a:extLst>
              <a:ext uri="{FF2B5EF4-FFF2-40B4-BE49-F238E27FC236}">
                <a16:creationId xmlns:a16="http://schemas.microsoft.com/office/drawing/2014/main" id="{A5B5FDBE-BAAF-99B3-D5A3-0F603E7BA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03" y="6372922"/>
            <a:ext cx="1978981" cy="167900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DC9815FA-36F0-64B6-9646-480C39BC9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4821" y="2179216"/>
            <a:ext cx="2189783" cy="1502247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09BF3CA2-3E02-4D45-176F-9E90931A9388}"/>
              </a:ext>
            </a:extLst>
          </p:cNvPr>
          <p:cNvSpPr txBox="1"/>
          <p:nvPr/>
        </p:nvSpPr>
        <p:spPr>
          <a:xfrm>
            <a:off x="971498" y="417037"/>
            <a:ext cx="2692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SEDACÍ NÁBYTEK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D4B5DE17-1E33-CA31-9C2D-1DA66DEC29B7}"/>
              </a:ext>
            </a:extLst>
          </p:cNvPr>
          <p:cNvSpPr/>
          <p:nvPr/>
        </p:nvSpPr>
        <p:spPr>
          <a:xfrm>
            <a:off x="971498" y="1792138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8D2B26B2-9854-AE29-66BB-AC755A0A17E9}"/>
              </a:ext>
            </a:extLst>
          </p:cNvPr>
          <p:cNvSpPr/>
          <p:nvPr/>
        </p:nvSpPr>
        <p:spPr>
          <a:xfrm>
            <a:off x="3733250" y="1792138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26E55D85-9DAD-4E4A-8EEA-84B442637BFE}"/>
              </a:ext>
            </a:extLst>
          </p:cNvPr>
          <p:cNvSpPr/>
          <p:nvPr/>
        </p:nvSpPr>
        <p:spPr>
          <a:xfrm>
            <a:off x="6495002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0482CCC9-8A70-FE73-5B55-552413FA6BED}"/>
              </a:ext>
            </a:extLst>
          </p:cNvPr>
          <p:cNvSpPr/>
          <p:nvPr/>
        </p:nvSpPr>
        <p:spPr>
          <a:xfrm>
            <a:off x="9256754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EC004FDB-BB86-420D-6282-F3730F6DE4CC}"/>
              </a:ext>
            </a:extLst>
          </p:cNvPr>
          <p:cNvSpPr/>
          <p:nvPr/>
        </p:nvSpPr>
        <p:spPr>
          <a:xfrm>
            <a:off x="12018506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9" name="Obdélník 28">
            <a:extLst>
              <a:ext uri="{FF2B5EF4-FFF2-40B4-BE49-F238E27FC236}">
                <a16:creationId xmlns:a16="http://schemas.microsoft.com/office/drawing/2014/main" id="{AFA46199-EA20-5D3B-50EE-8013DBC9C321}"/>
              </a:ext>
            </a:extLst>
          </p:cNvPr>
          <p:cNvSpPr/>
          <p:nvPr/>
        </p:nvSpPr>
        <p:spPr>
          <a:xfrm>
            <a:off x="971498" y="6068256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53F012D-19E5-D2AC-2802-365FA2F03EA8}"/>
              </a:ext>
            </a:extLst>
          </p:cNvPr>
          <p:cNvSpPr txBox="1"/>
          <p:nvPr/>
        </p:nvSpPr>
        <p:spPr>
          <a:xfrm>
            <a:off x="906704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51011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3A74EE06-7972-E006-9608-0D260737DABB}"/>
              </a:ext>
            </a:extLst>
          </p:cNvPr>
          <p:cNvSpPr txBox="1"/>
          <p:nvPr/>
        </p:nvSpPr>
        <p:spPr>
          <a:xfrm>
            <a:off x="3657768" y="4013659"/>
            <a:ext cx="2413248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KOVOVÁ LAVICE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Třímístná lavice v celokovovém provedení, sedák ocelový s perforací práškově lakovaný černý, nohy chromová ocel o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tl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1,5mm, nosná traverza ocel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tl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2mm práškově lakovaná, barva černá. Nosnost jednoho místa 150 kg, orientační rozměr 180x77x65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40818C7-5B31-39A2-BFBD-AE006D94E448}"/>
              </a:ext>
            </a:extLst>
          </p:cNvPr>
          <p:cNvSpPr txBox="1"/>
          <p:nvPr/>
        </p:nvSpPr>
        <p:spPr>
          <a:xfrm>
            <a:off x="3663112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51012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474597DD-3C36-40A9-2692-0144AA5BB755}"/>
              </a:ext>
            </a:extLst>
          </p:cNvPr>
          <p:cNvSpPr txBox="1"/>
          <p:nvPr/>
        </p:nvSpPr>
        <p:spPr>
          <a:xfrm>
            <a:off x="6424864" y="4013659"/>
            <a:ext cx="2413248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LAVICE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Lavice z prošívané syntetické kůže černé barvy s ocelovou konstrukcí kruhového průřezu, obdélného tvaru se zaoblenými rohy a osmi nožičkami zakončené v obdélném rámu kruhového průřezu, orientační rozměr 120x45x40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 nosnost 300 kg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E3A05B8F-B96C-E9EE-107E-5F0B3C30B135}"/>
              </a:ext>
            </a:extLst>
          </p:cNvPr>
          <p:cNvSpPr txBox="1"/>
          <p:nvPr/>
        </p:nvSpPr>
        <p:spPr>
          <a:xfrm>
            <a:off x="6430208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51013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B6A43527-6A1F-B7BE-24A3-0F4E83CCE23F}"/>
              </a:ext>
            </a:extLst>
          </p:cNvPr>
          <p:cNvSpPr txBox="1"/>
          <p:nvPr/>
        </p:nvSpPr>
        <p:spPr>
          <a:xfrm>
            <a:off x="9191959" y="4013659"/>
            <a:ext cx="24132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ŽIDLE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Stahovatelná židle se sedákem a opěrákem z dubové překližky s povrchovou úpravou transparentního laku, svařovanou kovovou kostrou černé barvy, kovové nohy opatřeny plastovými kluzáky pro ochranu podlahy,  nosnost 130 kg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19515AA3-A9E0-C526-5F59-0379C1CF9789}"/>
              </a:ext>
            </a:extLst>
          </p:cNvPr>
          <p:cNvSpPr txBox="1"/>
          <p:nvPr/>
        </p:nvSpPr>
        <p:spPr>
          <a:xfrm>
            <a:off x="9197304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51014</a:t>
            </a:r>
          </a:p>
        </p:txBody>
      </p:sp>
      <p:sp>
        <p:nvSpPr>
          <p:cNvPr id="47" name="TextovéPole 46">
            <a:extLst>
              <a:ext uri="{FF2B5EF4-FFF2-40B4-BE49-F238E27FC236}">
                <a16:creationId xmlns:a16="http://schemas.microsoft.com/office/drawing/2014/main" id="{CDBCE58B-A76D-45F1-D41D-304B6CD7E3D3}"/>
              </a:ext>
            </a:extLst>
          </p:cNvPr>
          <p:cNvSpPr txBox="1"/>
          <p:nvPr/>
        </p:nvSpPr>
        <p:spPr>
          <a:xfrm>
            <a:off x="11953712" y="4013659"/>
            <a:ext cx="2413246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POHOVKA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Čalouněná třímístná pohovka,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ekokůže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barva pastelově modrá/šedá, nohy černé kovové, orientační rozměr 174x73x76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ovéPole 48">
            <a:extLst>
              <a:ext uri="{FF2B5EF4-FFF2-40B4-BE49-F238E27FC236}">
                <a16:creationId xmlns:a16="http://schemas.microsoft.com/office/drawing/2014/main" id="{8754061A-7024-279B-8483-6CD0D6D74EAB}"/>
              </a:ext>
            </a:extLst>
          </p:cNvPr>
          <p:cNvSpPr txBox="1"/>
          <p:nvPr/>
        </p:nvSpPr>
        <p:spPr>
          <a:xfrm>
            <a:off x="11959056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51015</a:t>
            </a:r>
          </a:p>
        </p:txBody>
      </p:sp>
      <p:sp>
        <p:nvSpPr>
          <p:cNvPr id="54" name="TextovéPole 53">
            <a:extLst>
              <a:ext uri="{FF2B5EF4-FFF2-40B4-BE49-F238E27FC236}">
                <a16:creationId xmlns:a16="http://schemas.microsoft.com/office/drawing/2014/main" id="{7FE7F444-EDD7-A1BA-296C-5F8A36DC0187}"/>
              </a:ext>
            </a:extLst>
          </p:cNvPr>
          <p:cNvSpPr txBox="1"/>
          <p:nvPr/>
        </p:nvSpPr>
        <p:spPr>
          <a:xfrm>
            <a:off x="901360" y="8320979"/>
            <a:ext cx="2396476" cy="869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KŘESLO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Čalouněné křeslo,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ekokůže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barva pastelově modrá/šedá, nohy černé kovové, orientační rozměr 76x73x76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ovéPole 54">
            <a:extLst>
              <a:ext uri="{FF2B5EF4-FFF2-40B4-BE49-F238E27FC236}">
                <a16:creationId xmlns:a16="http://schemas.microsoft.com/office/drawing/2014/main" id="{3232CFE8-42D1-CB1A-3B85-EFFDD3006ED2}"/>
              </a:ext>
            </a:extLst>
          </p:cNvPr>
          <p:cNvSpPr txBox="1"/>
          <p:nvPr/>
        </p:nvSpPr>
        <p:spPr>
          <a:xfrm>
            <a:off x="906704" y="582484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51016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4B667C2-2AF9-CD53-6A56-332934320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917" y="2036310"/>
            <a:ext cx="1563809" cy="1730566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EF9566CC-8E12-ADAE-5EAB-50040DA4E9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432" y="2322491"/>
            <a:ext cx="1944356" cy="1252445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88E21CB2-243D-0E61-C50B-96F182AD40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0667" y="1941821"/>
            <a:ext cx="1445098" cy="1919543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54F0CE9E-AB02-83BD-DB8D-4F9B8553AC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11574" y="2322491"/>
            <a:ext cx="1915062" cy="1312934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6E17F0E7-E874-7CD7-46D2-61FA9FBCB615}"/>
              </a:ext>
            </a:extLst>
          </p:cNvPr>
          <p:cNvSpPr txBox="1"/>
          <p:nvPr/>
        </p:nvSpPr>
        <p:spPr>
          <a:xfrm>
            <a:off x="781152" y="4135055"/>
            <a:ext cx="2453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LÉKAŘSKÁ ŽIDLE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výškově nastavitelná, otočná lékařská stolička s kruhovým čalouněným sedákem v. 8cm, průměr 38cm, čalounění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ekokůže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barva bílá. Kříž pětiramenný chromovaný, kolečka pogumovaná Výška 46-62 cm a nosnost 100kg</a:t>
            </a:r>
          </a:p>
        </p:txBody>
      </p:sp>
    </p:spTree>
    <p:extLst>
      <p:ext uri="{BB962C8B-B14F-4D97-AF65-F5344CB8AC3E}">
        <p14:creationId xmlns:p14="http://schemas.microsoft.com/office/powerpoint/2010/main" val="51694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Obrázek 23">
            <a:extLst>
              <a:ext uri="{FF2B5EF4-FFF2-40B4-BE49-F238E27FC236}">
                <a16:creationId xmlns:a16="http://schemas.microsoft.com/office/drawing/2014/main" id="{6F5BE769-EEF2-F30D-6849-3F6213790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176" y="6433277"/>
            <a:ext cx="2370448" cy="1504759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44F3B3CF-951E-09A9-8857-F2DF8625C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6754" y="2059011"/>
            <a:ext cx="2072924" cy="1865983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09BF3CA2-3E02-4D45-176F-9E90931A9388}"/>
              </a:ext>
            </a:extLst>
          </p:cNvPr>
          <p:cNvSpPr txBox="1"/>
          <p:nvPr/>
        </p:nvSpPr>
        <p:spPr>
          <a:xfrm>
            <a:off x="971498" y="417037"/>
            <a:ext cx="2692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STOLOVÝ NÁBYTEK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D4B5DE17-1E33-CA31-9C2D-1DA66DEC29B7}"/>
              </a:ext>
            </a:extLst>
          </p:cNvPr>
          <p:cNvSpPr/>
          <p:nvPr/>
        </p:nvSpPr>
        <p:spPr>
          <a:xfrm>
            <a:off x="971498" y="1792138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90870ED1-1BFC-D3E2-390E-9CF935EB569F}"/>
              </a:ext>
            </a:extLst>
          </p:cNvPr>
          <p:cNvSpPr txBox="1"/>
          <p:nvPr/>
        </p:nvSpPr>
        <p:spPr>
          <a:xfrm>
            <a:off x="901360" y="4013659"/>
            <a:ext cx="2426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KONFERENČNÍ STOLEK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Kulatý, s kovovým středovým podstavcem práškově lakovaným, barva černá. Horní deska o průměru 61cm z kompozitního dřeva s povrchem imitace dřeva, konstrukce ocelová s jednou kulatou nohou černé barvy, průměr desky 61 cm, výška 40 cm, nosnost 8kg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8D2B26B2-9854-AE29-66BB-AC755A0A17E9}"/>
              </a:ext>
            </a:extLst>
          </p:cNvPr>
          <p:cNvSpPr/>
          <p:nvPr/>
        </p:nvSpPr>
        <p:spPr>
          <a:xfrm>
            <a:off x="3733250" y="1792138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26E55D85-9DAD-4E4A-8EEA-84B442637BFE}"/>
              </a:ext>
            </a:extLst>
          </p:cNvPr>
          <p:cNvSpPr/>
          <p:nvPr/>
        </p:nvSpPr>
        <p:spPr>
          <a:xfrm>
            <a:off x="6495002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0482CCC9-8A70-FE73-5B55-552413FA6BED}"/>
              </a:ext>
            </a:extLst>
          </p:cNvPr>
          <p:cNvSpPr/>
          <p:nvPr/>
        </p:nvSpPr>
        <p:spPr>
          <a:xfrm>
            <a:off x="9256754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EC004FDB-BB86-420D-6282-F3730F6DE4CC}"/>
              </a:ext>
            </a:extLst>
          </p:cNvPr>
          <p:cNvSpPr/>
          <p:nvPr/>
        </p:nvSpPr>
        <p:spPr>
          <a:xfrm>
            <a:off x="12018506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9" name="Obdélník 28">
            <a:extLst>
              <a:ext uri="{FF2B5EF4-FFF2-40B4-BE49-F238E27FC236}">
                <a16:creationId xmlns:a16="http://schemas.microsoft.com/office/drawing/2014/main" id="{AFA46199-EA20-5D3B-50EE-8013DBC9C321}"/>
              </a:ext>
            </a:extLst>
          </p:cNvPr>
          <p:cNvSpPr/>
          <p:nvPr/>
        </p:nvSpPr>
        <p:spPr>
          <a:xfrm>
            <a:off x="971498" y="6068256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53F012D-19E5-D2AC-2802-365FA2F03EA8}"/>
              </a:ext>
            </a:extLst>
          </p:cNvPr>
          <p:cNvSpPr txBox="1"/>
          <p:nvPr/>
        </p:nvSpPr>
        <p:spPr>
          <a:xfrm>
            <a:off x="906704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52001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3A74EE06-7972-E006-9608-0D260737DABB}"/>
              </a:ext>
            </a:extLst>
          </p:cNvPr>
          <p:cNvSpPr txBox="1"/>
          <p:nvPr/>
        </p:nvSpPr>
        <p:spPr>
          <a:xfrm>
            <a:off x="3657767" y="4013659"/>
            <a:ext cx="23704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JÍDELNÍ STŮL 140x80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Jídelní stůl s bílou laminátovou deskou,tl.18mm a masivní dubovou podnoží s lubem o orientačních rozměrech 140x74x80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40818C7-5B31-39A2-BFBD-AE006D94E448}"/>
              </a:ext>
            </a:extLst>
          </p:cNvPr>
          <p:cNvSpPr txBox="1"/>
          <p:nvPr/>
        </p:nvSpPr>
        <p:spPr>
          <a:xfrm>
            <a:off x="3663112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52002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474597DD-3C36-40A9-2692-0144AA5BB755}"/>
              </a:ext>
            </a:extLst>
          </p:cNvPr>
          <p:cNvSpPr txBox="1"/>
          <p:nvPr/>
        </p:nvSpPr>
        <p:spPr>
          <a:xfrm>
            <a:off x="6424863" y="4013659"/>
            <a:ext cx="24343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STOJAN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Stojan s dřevěnou deskou a ocelovou podnoží pro přednášejícího, o orientačních rozměrech 66x93x42,8 cm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E3A05B8F-B96C-E9EE-107E-5F0B3C30B135}"/>
              </a:ext>
            </a:extLst>
          </p:cNvPr>
          <p:cNvSpPr txBox="1"/>
          <p:nvPr/>
        </p:nvSpPr>
        <p:spPr>
          <a:xfrm>
            <a:off x="6430208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52003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B6A43527-6A1F-B7BE-24A3-0F4E83CCE23F}"/>
              </a:ext>
            </a:extLst>
          </p:cNvPr>
          <p:cNvSpPr txBox="1"/>
          <p:nvPr/>
        </p:nvSpPr>
        <p:spPr>
          <a:xfrm>
            <a:off x="9191959" y="4013659"/>
            <a:ext cx="2370447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JÍDELNÍ STŮL 160x90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Deska stolu bílá MDF se zaoblenými rohy a masivní bukovou podnoží s nastavitelnými plastovými kluzáky s pochromovanou krytkou. Orientační rozměry stolu 160x74x90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), nosnost 60kg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19515AA3-A9E0-C526-5F59-0379C1CF9789}"/>
              </a:ext>
            </a:extLst>
          </p:cNvPr>
          <p:cNvSpPr txBox="1"/>
          <p:nvPr/>
        </p:nvSpPr>
        <p:spPr>
          <a:xfrm>
            <a:off x="9197304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52004</a:t>
            </a:r>
          </a:p>
        </p:txBody>
      </p:sp>
      <p:sp>
        <p:nvSpPr>
          <p:cNvPr id="47" name="TextovéPole 46">
            <a:extLst>
              <a:ext uri="{FF2B5EF4-FFF2-40B4-BE49-F238E27FC236}">
                <a16:creationId xmlns:a16="http://schemas.microsoft.com/office/drawing/2014/main" id="{CDBCE58B-A76D-45F1-D41D-304B6CD7E3D3}"/>
              </a:ext>
            </a:extLst>
          </p:cNvPr>
          <p:cNvSpPr txBox="1"/>
          <p:nvPr/>
        </p:nvSpPr>
        <p:spPr>
          <a:xfrm>
            <a:off x="11953712" y="4013659"/>
            <a:ext cx="2072924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JÍDELNÍ STŮL 85x85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Jídelní stůl s bílou laminátovou deskou a masivním dubovým podnožím s lubem o orientačních rozměrech 85x74x85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ovéPole 48">
            <a:extLst>
              <a:ext uri="{FF2B5EF4-FFF2-40B4-BE49-F238E27FC236}">
                <a16:creationId xmlns:a16="http://schemas.microsoft.com/office/drawing/2014/main" id="{8754061A-7024-279B-8483-6CD0D6D74EAB}"/>
              </a:ext>
            </a:extLst>
          </p:cNvPr>
          <p:cNvSpPr txBox="1"/>
          <p:nvPr/>
        </p:nvSpPr>
        <p:spPr>
          <a:xfrm>
            <a:off x="11959056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52005</a:t>
            </a:r>
          </a:p>
        </p:txBody>
      </p:sp>
      <p:sp>
        <p:nvSpPr>
          <p:cNvPr id="54" name="TextovéPole 53">
            <a:extLst>
              <a:ext uri="{FF2B5EF4-FFF2-40B4-BE49-F238E27FC236}">
                <a16:creationId xmlns:a16="http://schemas.microsoft.com/office/drawing/2014/main" id="{7FE7F444-EDD7-A1BA-296C-5F8A36DC0187}"/>
              </a:ext>
            </a:extLst>
          </p:cNvPr>
          <p:cNvSpPr txBox="1"/>
          <p:nvPr/>
        </p:nvSpPr>
        <p:spPr>
          <a:xfrm>
            <a:off x="901360" y="8320979"/>
            <a:ext cx="2072924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KONFERENČNÍ STOLEK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horní deska tl.18mm  dekor dub ,  kónické kovové nohy práškově lakované, barva černá, orientační rozměry stolu 110x45x60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5" name="TextovéPole 54">
            <a:extLst>
              <a:ext uri="{FF2B5EF4-FFF2-40B4-BE49-F238E27FC236}">
                <a16:creationId xmlns:a16="http://schemas.microsoft.com/office/drawing/2014/main" id="{3232CFE8-42D1-CB1A-3B85-EFFDD3006ED2}"/>
              </a:ext>
            </a:extLst>
          </p:cNvPr>
          <p:cNvSpPr txBox="1"/>
          <p:nvPr/>
        </p:nvSpPr>
        <p:spPr>
          <a:xfrm>
            <a:off x="906704" y="582484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52006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2F04E74-F301-2268-CCB5-F0F90CB9E4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125" y="2214685"/>
            <a:ext cx="1726875" cy="1524221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CB954B67-CB09-80A7-218C-5737B077AA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7614" y="2278233"/>
            <a:ext cx="1824195" cy="1406794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56676A61-F8A2-E1D6-DD5A-3D626476AD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2377" y="1842277"/>
            <a:ext cx="1317897" cy="2010271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A8E25DBC-A8C8-FFC2-F14A-85929708B0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41959" y="2146906"/>
            <a:ext cx="1826018" cy="162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078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09BF3CA2-3E02-4D45-176F-9E90931A9388}"/>
              </a:ext>
            </a:extLst>
          </p:cNvPr>
          <p:cNvSpPr txBox="1"/>
          <p:nvPr/>
        </p:nvSpPr>
        <p:spPr>
          <a:xfrm>
            <a:off x="971498" y="417037"/>
            <a:ext cx="2692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 KOVOVÝ NÁBYTEK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D4B5DE17-1E33-CA31-9C2D-1DA66DEC29B7}"/>
              </a:ext>
            </a:extLst>
          </p:cNvPr>
          <p:cNvSpPr/>
          <p:nvPr/>
        </p:nvSpPr>
        <p:spPr>
          <a:xfrm>
            <a:off x="1106492" y="144732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8D2B26B2-9854-AE29-66BB-AC755A0A17E9}"/>
              </a:ext>
            </a:extLst>
          </p:cNvPr>
          <p:cNvSpPr/>
          <p:nvPr/>
        </p:nvSpPr>
        <p:spPr>
          <a:xfrm>
            <a:off x="3868244" y="1447326"/>
            <a:ext cx="2072924" cy="2145848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26E55D85-9DAD-4E4A-8EEA-84B442637BFE}"/>
              </a:ext>
            </a:extLst>
          </p:cNvPr>
          <p:cNvSpPr/>
          <p:nvPr/>
        </p:nvSpPr>
        <p:spPr>
          <a:xfrm>
            <a:off x="6629996" y="1427432"/>
            <a:ext cx="219971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0482CCC9-8A70-FE73-5B55-552413FA6BED}"/>
              </a:ext>
            </a:extLst>
          </p:cNvPr>
          <p:cNvSpPr/>
          <p:nvPr/>
        </p:nvSpPr>
        <p:spPr>
          <a:xfrm>
            <a:off x="9391748" y="1427432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EC004FDB-BB86-420D-6282-F3730F6DE4CC}"/>
              </a:ext>
            </a:extLst>
          </p:cNvPr>
          <p:cNvSpPr/>
          <p:nvPr/>
        </p:nvSpPr>
        <p:spPr>
          <a:xfrm>
            <a:off x="12153500" y="1427432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9" name="Obdélník 28">
            <a:extLst>
              <a:ext uri="{FF2B5EF4-FFF2-40B4-BE49-F238E27FC236}">
                <a16:creationId xmlns:a16="http://schemas.microsoft.com/office/drawing/2014/main" id="{AFA46199-EA20-5D3B-50EE-8013DBC9C321}"/>
              </a:ext>
            </a:extLst>
          </p:cNvPr>
          <p:cNvSpPr/>
          <p:nvPr/>
        </p:nvSpPr>
        <p:spPr>
          <a:xfrm>
            <a:off x="971498" y="6068256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3" name="Obdélník 32">
            <a:extLst>
              <a:ext uri="{FF2B5EF4-FFF2-40B4-BE49-F238E27FC236}">
                <a16:creationId xmlns:a16="http://schemas.microsoft.com/office/drawing/2014/main" id="{3AC08016-DC52-9F56-C2A6-D9286D1D995F}"/>
              </a:ext>
            </a:extLst>
          </p:cNvPr>
          <p:cNvSpPr/>
          <p:nvPr/>
        </p:nvSpPr>
        <p:spPr>
          <a:xfrm>
            <a:off x="3733250" y="6068256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5" name="Obdélník 34">
            <a:extLst>
              <a:ext uri="{FF2B5EF4-FFF2-40B4-BE49-F238E27FC236}">
                <a16:creationId xmlns:a16="http://schemas.microsoft.com/office/drawing/2014/main" id="{CC65F1ED-7738-B85D-D588-84C1FC475882}"/>
              </a:ext>
            </a:extLst>
          </p:cNvPr>
          <p:cNvSpPr/>
          <p:nvPr/>
        </p:nvSpPr>
        <p:spPr>
          <a:xfrm>
            <a:off x="6495002" y="6048363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53F012D-19E5-D2AC-2802-365FA2F03EA8}"/>
              </a:ext>
            </a:extLst>
          </p:cNvPr>
          <p:cNvSpPr txBox="1"/>
          <p:nvPr/>
        </p:nvSpPr>
        <p:spPr>
          <a:xfrm>
            <a:off x="1041698" y="1172714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53001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40818C7-5B31-39A2-BFBD-AE006D94E448}"/>
              </a:ext>
            </a:extLst>
          </p:cNvPr>
          <p:cNvSpPr txBox="1"/>
          <p:nvPr/>
        </p:nvSpPr>
        <p:spPr>
          <a:xfrm>
            <a:off x="3798106" y="1172714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53002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E3A05B8F-B96C-E9EE-107E-5F0B3C30B135}"/>
              </a:ext>
            </a:extLst>
          </p:cNvPr>
          <p:cNvSpPr txBox="1"/>
          <p:nvPr/>
        </p:nvSpPr>
        <p:spPr>
          <a:xfrm>
            <a:off x="6565202" y="1172714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53003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19515AA3-A9E0-C526-5F59-0379C1CF9789}"/>
              </a:ext>
            </a:extLst>
          </p:cNvPr>
          <p:cNvSpPr txBox="1"/>
          <p:nvPr/>
        </p:nvSpPr>
        <p:spPr>
          <a:xfrm>
            <a:off x="9332298" y="1172714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53004</a:t>
            </a:r>
          </a:p>
        </p:txBody>
      </p:sp>
      <p:sp>
        <p:nvSpPr>
          <p:cNvPr id="49" name="TextovéPole 48">
            <a:extLst>
              <a:ext uri="{FF2B5EF4-FFF2-40B4-BE49-F238E27FC236}">
                <a16:creationId xmlns:a16="http://schemas.microsoft.com/office/drawing/2014/main" id="{8754061A-7024-279B-8483-6CD0D6D74EAB}"/>
              </a:ext>
            </a:extLst>
          </p:cNvPr>
          <p:cNvSpPr txBox="1"/>
          <p:nvPr/>
        </p:nvSpPr>
        <p:spPr>
          <a:xfrm>
            <a:off x="12153500" y="1170930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53005</a:t>
            </a:r>
          </a:p>
        </p:txBody>
      </p:sp>
      <p:sp>
        <p:nvSpPr>
          <p:cNvPr id="55" name="TextovéPole 54">
            <a:extLst>
              <a:ext uri="{FF2B5EF4-FFF2-40B4-BE49-F238E27FC236}">
                <a16:creationId xmlns:a16="http://schemas.microsoft.com/office/drawing/2014/main" id="{3232CFE8-42D1-CB1A-3B85-EFFDD3006ED2}"/>
              </a:ext>
            </a:extLst>
          </p:cNvPr>
          <p:cNvSpPr txBox="1"/>
          <p:nvPr/>
        </p:nvSpPr>
        <p:spPr>
          <a:xfrm>
            <a:off x="906704" y="582484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53006</a:t>
            </a:r>
          </a:p>
        </p:txBody>
      </p:sp>
      <p:sp>
        <p:nvSpPr>
          <p:cNvPr id="57" name="TextovéPole 56">
            <a:extLst>
              <a:ext uri="{FF2B5EF4-FFF2-40B4-BE49-F238E27FC236}">
                <a16:creationId xmlns:a16="http://schemas.microsoft.com/office/drawing/2014/main" id="{F5B1D254-23BB-7EF9-559C-788C05FCDA28}"/>
              </a:ext>
            </a:extLst>
          </p:cNvPr>
          <p:cNvSpPr txBox="1"/>
          <p:nvPr/>
        </p:nvSpPr>
        <p:spPr>
          <a:xfrm>
            <a:off x="3663112" y="582484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53007</a:t>
            </a:r>
          </a:p>
        </p:txBody>
      </p:sp>
      <p:sp>
        <p:nvSpPr>
          <p:cNvPr id="58" name="TextovéPole 57">
            <a:extLst>
              <a:ext uri="{FF2B5EF4-FFF2-40B4-BE49-F238E27FC236}">
                <a16:creationId xmlns:a16="http://schemas.microsoft.com/office/drawing/2014/main" id="{43C59CF9-D7B6-6595-FC72-02CD54B6305C}"/>
              </a:ext>
            </a:extLst>
          </p:cNvPr>
          <p:cNvSpPr txBox="1"/>
          <p:nvPr/>
        </p:nvSpPr>
        <p:spPr>
          <a:xfrm>
            <a:off x="9246009" y="3675511"/>
            <a:ext cx="246965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STOLEK NÁSTROJOVÝ SE 2 ZÁSUVKAMI  A HORNÍ OHRÁDKOU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pojízdný nástrojový stolek z ocelových profilů, povrchově upravených práškovou polyesterovou barvou – </a:t>
            </a:r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barva bílá RAL9016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Horní odkládací plocha nerezové lisované plato se zaoblenými rohy, spodní část rovné nerezové plato, 2x zásuvka -  hl.100 a 200 mm. Kolečka Ø 75 mm, dvě bržděná, vhodný do zdravotnictví. Orientační rozměr 640x480x850 mm 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dxšxv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).</a:t>
            </a:r>
          </a:p>
        </p:txBody>
      </p:sp>
      <p:sp>
        <p:nvSpPr>
          <p:cNvPr id="59" name="TextovéPole 58">
            <a:extLst>
              <a:ext uri="{FF2B5EF4-FFF2-40B4-BE49-F238E27FC236}">
                <a16:creationId xmlns:a16="http://schemas.microsoft.com/office/drawing/2014/main" id="{7ABBB29F-DC3B-31CD-59BA-603F82E71A7F}"/>
              </a:ext>
            </a:extLst>
          </p:cNvPr>
          <p:cNvSpPr txBox="1"/>
          <p:nvPr/>
        </p:nvSpPr>
        <p:spPr>
          <a:xfrm>
            <a:off x="6430208" y="582484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53008</a:t>
            </a:r>
          </a:p>
        </p:txBody>
      </p:sp>
      <p:sp>
        <p:nvSpPr>
          <p:cNvPr id="60" name="TextovéPole 59">
            <a:extLst>
              <a:ext uri="{FF2B5EF4-FFF2-40B4-BE49-F238E27FC236}">
                <a16:creationId xmlns:a16="http://schemas.microsoft.com/office/drawing/2014/main" id="{2891C9E8-3F9A-06F8-50AC-088618E4C1C7}"/>
              </a:ext>
            </a:extLst>
          </p:cNvPr>
          <p:cNvSpPr txBox="1"/>
          <p:nvPr/>
        </p:nvSpPr>
        <p:spPr>
          <a:xfrm>
            <a:off x="6430209" y="3720845"/>
            <a:ext cx="25670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STOLEK NÁSTROJOVÝ SE ZÁSUVKOU A HORNÍ OHRÁDKOU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pojízdný nástrojový stolek z ocelových profilů, povrchově upravených práškovou polyesterovou barvou – barva bílá RAL9016. Horní odkládací plocha nerezové lisované plato se zaoblenými rohy, spodní část rovné nerezové plato, zásuvka hl. 100mm,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plnovýsuv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. Kolečka Ø 75 mm, dvě bržděná, vhodný do zdravotnictví. Orientační rozměr 640x480x850 mm 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dxšxv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).</a:t>
            </a:r>
          </a:p>
        </p:txBody>
      </p:sp>
      <p:sp>
        <p:nvSpPr>
          <p:cNvPr id="62" name="TextovéPole 61">
            <a:extLst>
              <a:ext uri="{FF2B5EF4-FFF2-40B4-BE49-F238E27FC236}">
                <a16:creationId xmlns:a16="http://schemas.microsoft.com/office/drawing/2014/main" id="{49C2DC5B-E1FD-5EFD-4198-4BF328D24F04}"/>
              </a:ext>
            </a:extLst>
          </p:cNvPr>
          <p:cNvSpPr txBox="1"/>
          <p:nvPr/>
        </p:nvSpPr>
        <p:spPr>
          <a:xfrm>
            <a:off x="991968" y="3788701"/>
            <a:ext cx="2354399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KARTOTÉKA A4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celokovová kartotéka práškově lakovaná, barva bílá, RAL9010, na závěsné pořadače A4, 3 jednořadové zásuvky,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tl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plechu zásuvky 1,0mm, vnitřek 0,6mm, orientační rozměry 41,5x100x63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nosnost jedné zásuvky 50kg,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plnovýsuv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centrální cylindrický zámek</a:t>
            </a:r>
          </a:p>
        </p:txBody>
      </p:sp>
      <p:pic>
        <p:nvPicPr>
          <p:cNvPr id="43" name="Obrázek 42">
            <a:extLst>
              <a:ext uri="{FF2B5EF4-FFF2-40B4-BE49-F238E27FC236}">
                <a16:creationId xmlns:a16="http://schemas.microsoft.com/office/drawing/2014/main" id="{EE54D5BA-5171-EE0A-A8BD-89ED93E13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653" y="1635030"/>
            <a:ext cx="1674074" cy="1790330"/>
          </a:xfrm>
          <a:prstGeom prst="rect">
            <a:avLst/>
          </a:prstGeom>
        </p:spPr>
      </p:pic>
      <p:pic>
        <p:nvPicPr>
          <p:cNvPr id="46" name="Obrázek 45">
            <a:extLst>
              <a:ext uri="{FF2B5EF4-FFF2-40B4-BE49-F238E27FC236}">
                <a16:creationId xmlns:a16="http://schemas.microsoft.com/office/drawing/2014/main" id="{2A5F37B0-0732-F449-B9D1-8D57FDC3E0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541" y="1515098"/>
            <a:ext cx="1218837" cy="2030194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04E64184-6288-4A98-7851-72A9DA3B55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7170" y="1503133"/>
            <a:ext cx="1205804" cy="1994532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90AAF5D9-8A39-705A-FBFA-DB8476B53E86}"/>
              </a:ext>
            </a:extLst>
          </p:cNvPr>
          <p:cNvSpPr txBox="1"/>
          <p:nvPr/>
        </p:nvSpPr>
        <p:spPr>
          <a:xfrm>
            <a:off x="3798106" y="3772020"/>
            <a:ext cx="2381486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KARTOTÉKA A5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celokovová kartotéka práškově lakovaná, barva bílá, RAL9010 na závěsné pořadače A5, 6 zásuvek s dělící příčkou,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plnovýsuv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centrální cylindrický zámek, orientační rozměr 60x132x62,3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850B954-5C5A-8E3A-AE7C-6FF93BB3F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3840" y="1532475"/>
            <a:ext cx="1968739" cy="1968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7FE7F444-EDD7-A1BA-296C-5F8A36DC0187}"/>
              </a:ext>
            </a:extLst>
          </p:cNvPr>
          <p:cNvSpPr txBox="1"/>
          <p:nvPr/>
        </p:nvSpPr>
        <p:spPr>
          <a:xfrm>
            <a:off x="901359" y="8320979"/>
            <a:ext cx="2388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AutoShape 6" descr="Skladovací regál z nerezové oceli s pěti policemi 1200x700x1800 mm | DORA METAL, DM-3320">
            <a:extLst>
              <a:ext uri="{FF2B5EF4-FFF2-40B4-BE49-F238E27FC236}">
                <a16:creationId xmlns:a16="http://schemas.microsoft.com/office/drawing/2014/main" id="{FFB6F03B-C06C-5C67-2748-787545CF849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407275" y="50673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97AFA8B5-72E9-BA6E-DD97-CCD540379555}"/>
              </a:ext>
            </a:extLst>
          </p:cNvPr>
          <p:cNvSpPr txBox="1"/>
          <p:nvPr/>
        </p:nvSpPr>
        <p:spPr>
          <a:xfrm>
            <a:off x="861022" y="8357377"/>
            <a:ext cx="24696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NEREZOVÝ REGÁL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hl. 80cm, příp. 70mm, v. 2m, celková š. 4m (sestaveno např. ze 4 segmentů š. 1m), 4 ploché plné  police,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vzd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prvních dvou spodních polic 60cm. Svařovaná konstrukce vyrobena z nerezové potravinářské certifikované oceli, maximální zatížení na polici cca 70kg/m2 nastavitelné nožičky v rozsahu +25mm a -10mm z vysoce kvalitního plastu odolného proti poškrábání a chemikáliím</a:t>
            </a:r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C93C1756-B011-D39E-F392-848C3A9AB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98" y="6217204"/>
            <a:ext cx="1957638" cy="1957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>
            <a:extLst>
              <a:ext uri="{FF2B5EF4-FFF2-40B4-BE49-F238E27FC236}">
                <a16:creationId xmlns:a16="http://schemas.microsoft.com/office/drawing/2014/main" id="{82B1B030-926A-A31E-EFE9-A3FEC19F6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893" y="6152414"/>
            <a:ext cx="1957638" cy="1957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ovéPole 26">
            <a:extLst>
              <a:ext uri="{FF2B5EF4-FFF2-40B4-BE49-F238E27FC236}">
                <a16:creationId xmlns:a16="http://schemas.microsoft.com/office/drawing/2014/main" id="{72B21704-A4AF-D923-6BA5-A80F5DD247EB}"/>
              </a:ext>
            </a:extLst>
          </p:cNvPr>
          <p:cNvSpPr txBox="1"/>
          <p:nvPr/>
        </p:nvSpPr>
        <p:spPr>
          <a:xfrm>
            <a:off x="3663112" y="8357377"/>
            <a:ext cx="24696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NEREZOVÝ REGÁL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hl. 50cm, v. 2m, celková š. 4m (sestaveno např. ze 4 segmentů š. 1m), 4 ploché plné  police,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vzd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prvních dvou spodních polic 60cm. Svařovaná konstrukce vyrobena z nerezové potravinářské certifikované oceli, maximální zatížení na polici cca 70kg/m2 nastavitelné nožičky v rozsahu +25mm a -10mm z vysoce kvalitního plastu odolného proti poškrábání a chemikáliím</a:t>
            </a:r>
          </a:p>
        </p:txBody>
      </p:sp>
      <p:pic>
        <p:nvPicPr>
          <p:cNvPr id="32" name="Picture 8">
            <a:extLst>
              <a:ext uri="{FF2B5EF4-FFF2-40B4-BE49-F238E27FC236}">
                <a16:creationId xmlns:a16="http://schemas.microsoft.com/office/drawing/2014/main" id="{1961782F-29C6-3A45-F54A-9EF94BC97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932" y="6172307"/>
            <a:ext cx="1957638" cy="1957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ovéPole 33">
            <a:extLst>
              <a:ext uri="{FF2B5EF4-FFF2-40B4-BE49-F238E27FC236}">
                <a16:creationId xmlns:a16="http://schemas.microsoft.com/office/drawing/2014/main" id="{7655A97B-04FB-F549-538F-B5FB95F64F9C}"/>
              </a:ext>
            </a:extLst>
          </p:cNvPr>
          <p:cNvSpPr txBox="1"/>
          <p:nvPr/>
        </p:nvSpPr>
        <p:spPr>
          <a:xfrm>
            <a:off x="6424862" y="8357377"/>
            <a:ext cx="24696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NEREZOVÝ REGÁL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hl. 50cm, v. 2m, celková š. 3m (sestaveno např. ze 3 segmentů š. 1m), 4 ploché plné  police,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vzd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prvních dvou spodních polic 60cm. Svařovaná konstrukce vyrobena z nerezové potravinářské certifikované oceli, maximální zatížení na polici cca 70kg/m2 nastavitelné nožičky v rozsahu +25mm a -10mm z vysoce kvalitního plastu odolného proti poškrábání a chemikáliím</a:t>
            </a:r>
          </a:p>
        </p:txBody>
      </p:sp>
      <p:pic>
        <p:nvPicPr>
          <p:cNvPr id="2058" name="Picture 10">
            <a:extLst>
              <a:ext uri="{FF2B5EF4-FFF2-40B4-BE49-F238E27FC236}">
                <a16:creationId xmlns:a16="http://schemas.microsoft.com/office/drawing/2014/main" id="{C9F35F90-A054-06D0-07C9-BAE0D7DC3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3840" y="6164991"/>
            <a:ext cx="1785105" cy="178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Obdélník 41">
            <a:extLst>
              <a:ext uri="{FF2B5EF4-FFF2-40B4-BE49-F238E27FC236}">
                <a16:creationId xmlns:a16="http://schemas.microsoft.com/office/drawing/2014/main" id="{E1C29B50-A91C-F3B2-B131-182C617BEE3C}"/>
              </a:ext>
            </a:extLst>
          </p:cNvPr>
          <p:cNvSpPr/>
          <p:nvPr/>
        </p:nvSpPr>
        <p:spPr>
          <a:xfrm>
            <a:off x="9356684" y="6068996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4" name="TextovéPole 43">
            <a:extLst>
              <a:ext uri="{FF2B5EF4-FFF2-40B4-BE49-F238E27FC236}">
                <a16:creationId xmlns:a16="http://schemas.microsoft.com/office/drawing/2014/main" id="{466BE245-0102-8B21-A47B-6ABD5EC26A54}"/>
              </a:ext>
            </a:extLst>
          </p:cNvPr>
          <p:cNvSpPr txBox="1"/>
          <p:nvPr/>
        </p:nvSpPr>
        <p:spPr>
          <a:xfrm>
            <a:off x="9291890" y="5845480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53009</a:t>
            </a:r>
          </a:p>
        </p:txBody>
      </p:sp>
      <p:sp>
        <p:nvSpPr>
          <p:cNvPr id="50" name="TextovéPole 49">
            <a:extLst>
              <a:ext uri="{FF2B5EF4-FFF2-40B4-BE49-F238E27FC236}">
                <a16:creationId xmlns:a16="http://schemas.microsoft.com/office/drawing/2014/main" id="{A0F13A7C-50E3-AE64-B293-ECB6E00FD236}"/>
              </a:ext>
            </a:extLst>
          </p:cNvPr>
          <p:cNvSpPr txBox="1"/>
          <p:nvPr/>
        </p:nvSpPr>
        <p:spPr>
          <a:xfrm>
            <a:off x="9291890" y="8357377"/>
            <a:ext cx="24696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NEREZOVÁ POLICE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hl. 25cm, v. 20cm, š. 90cm police  z nerezové potravinářské certifikované oceli, maximální zatížení na polici cca 80kg/m2</a:t>
            </a:r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id="{1BB510CE-A36B-5AB6-D348-566C9B9F57D1}"/>
              </a:ext>
            </a:extLst>
          </p:cNvPr>
          <p:cNvSpPr/>
          <p:nvPr/>
        </p:nvSpPr>
        <p:spPr>
          <a:xfrm>
            <a:off x="10487025" y="2151465"/>
            <a:ext cx="307473" cy="3048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6" name="Picture 2" descr="Schůdky jednostupňové nerezové">
            <a:extLst>
              <a:ext uri="{FF2B5EF4-FFF2-40B4-BE49-F238E27FC236}">
                <a16:creationId xmlns:a16="http://schemas.microsoft.com/office/drawing/2014/main" id="{9ED3473F-7671-1E8C-F642-F59F8F4A8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0290" y="2050260"/>
            <a:ext cx="1834470" cy="144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75726B0F-1DB4-11EB-1D3D-EAECCC57DEBC}"/>
              </a:ext>
            </a:extLst>
          </p:cNvPr>
          <p:cNvSpPr txBox="1"/>
          <p:nvPr/>
        </p:nvSpPr>
        <p:spPr>
          <a:xfrm>
            <a:off x="12081117" y="3655292"/>
            <a:ext cx="246965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SCHŮDKY JEDNOSTUPŇOVÉ NEREZOVÉ S PROTISKLUZNOU NÁŠLAPNOU PLOCHOU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Materiál  nerezová ocel EN 1.4301, nášlapná deska potažena šedou protiskluzovou pryží. Orientační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rozměny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DxŠxV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 45x30x22 cm hmotnost 3kg, nosnost 125kg, určen k operačnímu stolu nebo zdravotnickému vyšetřovacímu lehátku.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A8E1F548-C08B-6B50-EE7A-86B60564692A}"/>
              </a:ext>
            </a:extLst>
          </p:cNvPr>
          <p:cNvSpPr/>
          <p:nvPr/>
        </p:nvSpPr>
        <p:spPr>
          <a:xfrm>
            <a:off x="12193134" y="6068996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448334F1-D142-1675-5C19-8CF84AA670B5}"/>
              </a:ext>
            </a:extLst>
          </p:cNvPr>
          <p:cNvSpPr txBox="1"/>
          <p:nvPr/>
        </p:nvSpPr>
        <p:spPr>
          <a:xfrm>
            <a:off x="12128340" y="5845480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53010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71C57AFF-C56B-1DFC-360D-72284AC8D469}"/>
              </a:ext>
            </a:extLst>
          </p:cNvPr>
          <p:cNvSpPr txBox="1"/>
          <p:nvPr/>
        </p:nvSpPr>
        <p:spPr>
          <a:xfrm>
            <a:off x="12128340" y="8357377"/>
            <a:ext cx="2469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KOVOVÁ ŠATNÍ SKŘÍŃ TYPU Z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dvojskříň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z ocelového plechu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tl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min. 0,5mm o rozměrech: výška min 1800 mm , max 1950 mm, šířka min. 400 mm , max 415mm, hloubka min 500 mm , max 600 mm, cylindrický zámek, barva šedý korpus, modré dveře, uvnitř šatní tyč na ramínka.</a:t>
            </a:r>
          </a:p>
        </p:txBody>
      </p:sp>
      <p:pic>
        <p:nvPicPr>
          <p:cNvPr id="16" name="Picture 2" descr="Kovová šatní skříňka Z, 2 oddíly, cylindrický zámek, modré dveře">
            <a:extLst>
              <a:ext uri="{FF2B5EF4-FFF2-40B4-BE49-F238E27FC236}">
                <a16:creationId xmlns:a16="http://schemas.microsoft.com/office/drawing/2014/main" id="{1EA70A5D-2722-01FB-C2A9-DAB98A6BA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1114" y="6243315"/>
            <a:ext cx="1866738" cy="186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731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ázek 15">
            <a:extLst>
              <a:ext uri="{FF2B5EF4-FFF2-40B4-BE49-F238E27FC236}">
                <a16:creationId xmlns:a16="http://schemas.microsoft.com/office/drawing/2014/main" id="{CE812D64-6BE0-B46F-201B-5E373531E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120" y="1987264"/>
            <a:ext cx="2014806" cy="1817276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09BF3CA2-3E02-4D45-176F-9E90931A9388}"/>
              </a:ext>
            </a:extLst>
          </p:cNvPr>
          <p:cNvSpPr txBox="1"/>
          <p:nvPr/>
        </p:nvSpPr>
        <p:spPr>
          <a:xfrm>
            <a:off x="971498" y="417037"/>
            <a:ext cx="2692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DĚTSKÝ NÁBYTEK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D4B5DE17-1E33-CA31-9C2D-1DA66DEC29B7}"/>
              </a:ext>
            </a:extLst>
          </p:cNvPr>
          <p:cNvSpPr/>
          <p:nvPr/>
        </p:nvSpPr>
        <p:spPr>
          <a:xfrm>
            <a:off x="971498" y="1792138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90870ED1-1BFC-D3E2-390E-9CF935EB569F}"/>
              </a:ext>
            </a:extLst>
          </p:cNvPr>
          <p:cNvSpPr txBox="1"/>
          <p:nvPr/>
        </p:nvSpPr>
        <p:spPr>
          <a:xfrm>
            <a:off x="901359" y="4013659"/>
            <a:ext cx="2443229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DŘEVĚNÁ ROSTOUCÍ ŽIDLE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Rostoucí židle z bukového masivu a bukové překližky, s nastavitelnou výškou a hloubkou, sedátko, opěrka a podnožka modré barvy, barva vhodná pro dětská nábytek, opěrka s otvorem ve tvaru autíčka o orientačních rozměrech  43,5 x88x49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). 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8D2B26B2-9854-AE29-66BB-AC755A0A17E9}"/>
              </a:ext>
            </a:extLst>
          </p:cNvPr>
          <p:cNvSpPr/>
          <p:nvPr/>
        </p:nvSpPr>
        <p:spPr>
          <a:xfrm>
            <a:off x="3733250" y="1792138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26E55D85-9DAD-4E4A-8EEA-84B442637BFE}"/>
              </a:ext>
            </a:extLst>
          </p:cNvPr>
          <p:cNvSpPr/>
          <p:nvPr/>
        </p:nvSpPr>
        <p:spPr>
          <a:xfrm>
            <a:off x="6495002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0482CCC9-8A70-FE73-5B55-552413FA6BED}"/>
              </a:ext>
            </a:extLst>
          </p:cNvPr>
          <p:cNvSpPr/>
          <p:nvPr/>
        </p:nvSpPr>
        <p:spPr>
          <a:xfrm>
            <a:off x="9256754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EC004FDB-BB86-420D-6282-F3730F6DE4CC}"/>
              </a:ext>
            </a:extLst>
          </p:cNvPr>
          <p:cNvSpPr/>
          <p:nvPr/>
        </p:nvSpPr>
        <p:spPr>
          <a:xfrm>
            <a:off x="12018506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9" name="Obdélník 28">
            <a:extLst>
              <a:ext uri="{FF2B5EF4-FFF2-40B4-BE49-F238E27FC236}">
                <a16:creationId xmlns:a16="http://schemas.microsoft.com/office/drawing/2014/main" id="{AFA46199-EA20-5D3B-50EE-8013DBC9C321}"/>
              </a:ext>
            </a:extLst>
          </p:cNvPr>
          <p:cNvSpPr/>
          <p:nvPr/>
        </p:nvSpPr>
        <p:spPr>
          <a:xfrm>
            <a:off x="971498" y="6068256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3" name="Obdélník 32">
            <a:extLst>
              <a:ext uri="{FF2B5EF4-FFF2-40B4-BE49-F238E27FC236}">
                <a16:creationId xmlns:a16="http://schemas.microsoft.com/office/drawing/2014/main" id="{3AC08016-DC52-9F56-C2A6-D9286D1D995F}"/>
              </a:ext>
            </a:extLst>
          </p:cNvPr>
          <p:cNvSpPr/>
          <p:nvPr/>
        </p:nvSpPr>
        <p:spPr>
          <a:xfrm>
            <a:off x="3733250" y="6068256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53F012D-19E5-D2AC-2802-365FA2F03EA8}"/>
              </a:ext>
            </a:extLst>
          </p:cNvPr>
          <p:cNvSpPr txBox="1"/>
          <p:nvPr/>
        </p:nvSpPr>
        <p:spPr>
          <a:xfrm>
            <a:off x="906704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54001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3A74EE06-7972-E006-9608-0D260737DABB}"/>
              </a:ext>
            </a:extLst>
          </p:cNvPr>
          <p:cNvSpPr txBox="1"/>
          <p:nvPr/>
        </p:nvSpPr>
        <p:spPr>
          <a:xfrm>
            <a:off x="3657767" y="4013659"/>
            <a:ext cx="24432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DĚTSKÁ ŽIDLE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Dětská židlička se zakulacenými rohy, konstrukce z bukového masivu, opěrka a sedátko z bukové překližky bílé barvy, barva vhodná pro dětský nábytek, nohy opatřeny plastovými kluzáky na ochranu podlahy, výška židličky 26cm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40818C7-5B31-39A2-BFBD-AE006D94E448}"/>
              </a:ext>
            </a:extLst>
          </p:cNvPr>
          <p:cNvSpPr txBox="1"/>
          <p:nvPr/>
        </p:nvSpPr>
        <p:spPr>
          <a:xfrm>
            <a:off x="3663112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54002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474597DD-3C36-40A9-2692-0144AA5BB755}"/>
              </a:ext>
            </a:extLst>
          </p:cNvPr>
          <p:cNvSpPr txBox="1"/>
          <p:nvPr/>
        </p:nvSpPr>
        <p:spPr>
          <a:xfrm>
            <a:off x="6424863" y="4013659"/>
            <a:ext cx="238185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DĚTSKÝ DŘEVĚNÝ STŮL - hranatý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Stoleček s obdélnou deskou MDF se zaoblenými rohy šedé barvy, barva vhodná pro dětský nábytek, čtyři dřevěné nohy s bílým páskem ve spodu, orientační rozměr 80x60 cm, výška nohou 45cm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E3A05B8F-B96C-E9EE-107E-5F0B3C30B135}"/>
              </a:ext>
            </a:extLst>
          </p:cNvPr>
          <p:cNvSpPr txBox="1"/>
          <p:nvPr/>
        </p:nvSpPr>
        <p:spPr>
          <a:xfrm>
            <a:off x="6430208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54003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B6A43527-6A1F-B7BE-24A3-0F4E83CCE23F}"/>
              </a:ext>
            </a:extLst>
          </p:cNvPr>
          <p:cNvSpPr txBox="1"/>
          <p:nvPr/>
        </p:nvSpPr>
        <p:spPr>
          <a:xfrm>
            <a:off x="9191959" y="4013659"/>
            <a:ext cx="238185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DĚTSKÝ DŘEVĚNÝ STŮL - kulatý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Kulatý stoleček v kombinaci borového dřeva a pastelově modré barvy na desce z MDF, nožičky s modrým páskem ve spodu, certifikáty CE, EN 71-1,2 a 3, orientační rozměr 70x41,5x70 cm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19515AA3-A9E0-C526-5F59-0379C1CF9789}"/>
              </a:ext>
            </a:extLst>
          </p:cNvPr>
          <p:cNvSpPr txBox="1"/>
          <p:nvPr/>
        </p:nvSpPr>
        <p:spPr>
          <a:xfrm>
            <a:off x="9197304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54004</a:t>
            </a:r>
          </a:p>
        </p:txBody>
      </p:sp>
      <p:sp>
        <p:nvSpPr>
          <p:cNvPr id="47" name="TextovéPole 46">
            <a:extLst>
              <a:ext uri="{FF2B5EF4-FFF2-40B4-BE49-F238E27FC236}">
                <a16:creationId xmlns:a16="http://schemas.microsoft.com/office/drawing/2014/main" id="{CDBCE58B-A76D-45F1-D41D-304B6CD7E3D3}"/>
              </a:ext>
            </a:extLst>
          </p:cNvPr>
          <p:cNvSpPr txBox="1"/>
          <p:nvPr/>
        </p:nvSpPr>
        <p:spPr>
          <a:xfrm>
            <a:off x="11953711" y="4013659"/>
            <a:ext cx="22642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MONTESSORI HOUPAČKA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Montessori houpačka duhová v odstínech modré barvy, mezera mezi deskami 14mm, orientační rozměr 85x40x38,5 cm, nosnost 150 kg</a:t>
            </a:r>
          </a:p>
        </p:txBody>
      </p:sp>
      <p:sp>
        <p:nvSpPr>
          <p:cNvPr id="49" name="TextovéPole 48">
            <a:extLst>
              <a:ext uri="{FF2B5EF4-FFF2-40B4-BE49-F238E27FC236}">
                <a16:creationId xmlns:a16="http://schemas.microsoft.com/office/drawing/2014/main" id="{8754061A-7024-279B-8483-6CD0D6D74EAB}"/>
              </a:ext>
            </a:extLst>
          </p:cNvPr>
          <p:cNvSpPr txBox="1"/>
          <p:nvPr/>
        </p:nvSpPr>
        <p:spPr>
          <a:xfrm>
            <a:off x="11959056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54005</a:t>
            </a:r>
          </a:p>
        </p:txBody>
      </p:sp>
      <p:sp>
        <p:nvSpPr>
          <p:cNvPr id="54" name="TextovéPole 53">
            <a:extLst>
              <a:ext uri="{FF2B5EF4-FFF2-40B4-BE49-F238E27FC236}">
                <a16:creationId xmlns:a16="http://schemas.microsoft.com/office/drawing/2014/main" id="{7FE7F444-EDD7-A1BA-296C-5F8A36DC0187}"/>
              </a:ext>
            </a:extLst>
          </p:cNvPr>
          <p:cNvSpPr txBox="1"/>
          <p:nvPr/>
        </p:nvSpPr>
        <p:spPr>
          <a:xfrm>
            <a:off x="901360" y="8320979"/>
            <a:ext cx="23290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HRACÍ PODLOŽKA - puzzle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Oboustranná pěnová hrací podložka, z jedné strany s písmenky a obrázky, z druhé strany s decentním vzorem, složená z devíti dílci, vyrobená z nezávadné pěny EVA, voděodolná, orientační rozměr 180x180x1,4 cm</a:t>
            </a:r>
          </a:p>
        </p:txBody>
      </p:sp>
      <p:sp>
        <p:nvSpPr>
          <p:cNvPr id="55" name="TextovéPole 54">
            <a:extLst>
              <a:ext uri="{FF2B5EF4-FFF2-40B4-BE49-F238E27FC236}">
                <a16:creationId xmlns:a16="http://schemas.microsoft.com/office/drawing/2014/main" id="{3232CFE8-42D1-CB1A-3B85-EFFDD3006ED2}"/>
              </a:ext>
            </a:extLst>
          </p:cNvPr>
          <p:cNvSpPr txBox="1"/>
          <p:nvPr/>
        </p:nvSpPr>
        <p:spPr>
          <a:xfrm>
            <a:off x="906704" y="582484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54006</a:t>
            </a:r>
          </a:p>
        </p:txBody>
      </p:sp>
      <p:sp>
        <p:nvSpPr>
          <p:cNvPr id="57" name="TextovéPole 56">
            <a:extLst>
              <a:ext uri="{FF2B5EF4-FFF2-40B4-BE49-F238E27FC236}">
                <a16:creationId xmlns:a16="http://schemas.microsoft.com/office/drawing/2014/main" id="{F5B1D254-23BB-7EF9-559C-788C05FCDA28}"/>
              </a:ext>
            </a:extLst>
          </p:cNvPr>
          <p:cNvSpPr txBox="1"/>
          <p:nvPr/>
        </p:nvSpPr>
        <p:spPr>
          <a:xfrm>
            <a:off x="3663112" y="582484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54007</a:t>
            </a:r>
          </a:p>
        </p:txBody>
      </p:sp>
      <p:sp>
        <p:nvSpPr>
          <p:cNvPr id="58" name="TextovéPole 57">
            <a:extLst>
              <a:ext uri="{FF2B5EF4-FFF2-40B4-BE49-F238E27FC236}">
                <a16:creationId xmlns:a16="http://schemas.microsoft.com/office/drawing/2014/main" id="{43C59CF9-D7B6-6595-FC72-02CD54B6305C}"/>
              </a:ext>
            </a:extLst>
          </p:cNvPr>
          <p:cNvSpPr txBox="1"/>
          <p:nvPr/>
        </p:nvSpPr>
        <p:spPr>
          <a:xfrm>
            <a:off x="3657767" y="8320979"/>
            <a:ext cx="25670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MAGNETICKÁ TABULE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Magnetická skleněná tabule s jednobarevným potiskem bílé barvy, sklo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float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4mm, povrch hladký, lesklý, vhodné pro magnety, popisovače pro suché psaní a psaní na sklo, uchycení na stěnu, orientační rozměr 150x60 cm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Kotvené distančně +  rám  LTD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tl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18mm, dekor přírodní dub, povrch ST10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D5C5F6E-6545-44B2-19AD-6B1FE4DF1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811" y="1850730"/>
            <a:ext cx="1296022" cy="2045786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A16462D4-FE22-CD3D-DFC4-FCD051989D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3692" y="1896033"/>
            <a:ext cx="1572039" cy="1955180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29A9B500-846B-B393-1322-8E19F36F65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5296" y="2180681"/>
            <a:ext cx="1691153" cy="1511994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E6BE2265-D43E-8B87-585F-1FBB537341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06928" y="2244988"/>
            <a:ext cx="1896080" cy="1383380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71D31681-C7AF-5403-C04C-FC73A0A5E3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3681" y="6389162"/>
            <a:ext cx="1630649" cy="1613722"/>
          </a:xfrm>
          <a:prstGeom prst="rect">
            <a:avLst/>
          </a:prstGeom>
        </p:spPr>
      </p:pic>
      <p:pic>
        <p:nvPicPr>
          <p:cNvPr id="34" name="Obrázek 33">
            <a:extLst>
              <a:ext uri="{FF2B5EF4-FFF2-40B4-BE49-F238E27FC236}">
                <a16:creationId xmlns:a16="http://schemas.microsoft.com/office/drawing/2014/main" id="{A7ED71EE-3EA6-437A-64AE-EEECB21C0C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32906" y="6159377"/>
            <a:ext cx="1245392" cy="197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61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13F23663-F8AE-B706-E32D-FA3C08DFF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996" y="1696711"/>
            <a:ext cx="2047483" cy="1673212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598DDE9B-DAFE-B6A0-09A4-8B5450CC87A7}"/>
              </a:ext>
            </a:extLst>
          </p:cNvPr>
          <p:cNvSpPr/>
          <p:nvPr/>
        </p:nvSpPr>
        <p:spPr>
          <a:xfrm>
            <a:off x="1106492" y="144732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7C9AB76A-25A4-D7F5-1845-33DDE57253B1}"/>
              </a:ext>
            </a:extLst>
          </p:cNvPr>
          <p:cNvSpPr txBox="1"/>
          <p:nvPr/>
        </p:nvSpPr>
        <p:spPr>
          <a:xfrm>
            <a:off x="1036354" y="3668846"/>
            <a:ext cx="207292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HODINY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Nástěnné hodiny s bílým středovým podkladem a černým rámem a čísly, z papíru, polypropylenu, polystyrenu, na jeden kus tužkové baterie, průměr 41 cm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A5F43AA8-5728-6488-6234-0F0753400AE0}"/>
              </a:ext>
            </a:extLst>
          </p:cNvPr>
          <p:cNvSpPr/>
          <p:nvPr/>
        </p:nvSpPr>
        <p:spPr>
          <a:xfrm>
            <a:off x="3868244" y="144732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EE71A198-706A-7C9B-5720-C7A2C8838427}"/>
              </a:ext>
            </a:extLst>
          </p:cNvPr>
          <p:cNvSpPr/>
          <p:nvPr/>
        </p:nvSpPr>
        <p:spPr>
          <a:xfrm>
            <a:off x="6629996" y="1427432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8A92DE67-A139-9E4F-0302-598A7897E4D1}"/>
              </a:ext>
            </a:extLst>
          </p:cNvPr>
          <p:cNvSpPr/>
          <p:nvPr/>
        </p:nvSpPr>
        <p:spPr>
          <a:xfrm>
            <a:off x="9391748" y="1427432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92CEB7C7-6814-D11E-96DF-7205E97EEB95}"/>
              </a:ext>
            </a:extLst>
          </p:cNvPr>
          <p:cNvSpPr/>
          <p:nvPr/>
        </p:nvSpPr>
        <p:spPr>
          <a:xfrm>
            <a:off x="12153500" y="1427432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72BB2110-798A-A4C7-E04A-3BE21516B8E3}"/>
              </a:ext>
            </a:extLst>
          </p:cNvPr>
          <p:cNvSpPr txBox="1"/>
          <p:nvPr/>
        </p:nvSpPr>
        <p:spPr>
          <a:xfrm>
            <a:off x="1041698" y="1172714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55001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EDAF7DF7-29C4-7E71-E0EE-C6463C75E9A2}"/>
              </a:ext>
            </a:extLst>
          </p:cNvPr>
          <p:cNvSpPr txBox="1"/>
          <p:nvPr/>
        </p:nvSpPr>
        <p:spPr>
          <a:xfrm>
            <a:off x="3792762" y="3668846"/>
            <a:ext cx="23382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HODINY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Nástěnné hodiny s bílým středovým podkladem, dřevěným rámem a černými čísly, zasklené rovným sklem, na jeden kus tužkové baterie, průměr 30,5 cm, tl.4cm</a:t>
            </a: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319F7DFB-327B-50CA-52F8-6028B957A584}"/>
              </a:ext>
            </a:extLst>
          </p:cNvPr>
          <p:cNvSpPr txBox="1"/>
          <p:nvPr/>
        </p:nvSpPr>
        <p:spPr>
          <a:xfrm>
            <a:off x="3798106" y="1172714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55002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E38A2B0C-AD84-B542-44DD-A0AEF87556C9}"/>
              </a:ext>
            </a:extLst>
          </p:cNvPr>
          <p:cNvSpPr txBox="1"/>
          <p:nvPr/>
        </p:nvSpPr>
        <p:spPr>
          <a:xfrm>
            <a:off x="6559857" y="3668846"/>
            <a:ext cx="2404343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ŽÍNĚNKA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Cvičební žíněnka modré barvy, voděodolná, protiskluzová s otvory pro zavěšení vzdálené od okrajů 14,5cm a od sebe 28 cm, z polyethylenu vysoké hustoty bez obsahu PVC, vhodná pro rehabilitaci, orientační rozměr 190x100x1,5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D65EBD12-6F82-73BF-A30F-E19A3E956BB4}"/>
              </a:ext>
            </a:extLst>
          </p:cNvPr>
          <p:cNvSpPr txBox="1"/>
          <p:nvPr/>
        </p:nvSpPr>
        <p:spPr>
          <a:xfrm>
            <a:off x="6565202" y="1172714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55003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F49ABD6D-349C-8612-C640-C98476972BCD}"/>
              </a:ext>
            </a:extLst>
          </p:cNvPr>
          <p:cNvSpPr txBox="1"/>
          <p:nvPr/>
        </p:nvSpPr>
        <p:spPr>
          <a:xfrm>
            <a:off x="9326954" y="3668846"/>
            <a:ext cx="207292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ZRCADLO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Zrcadlo  k zavěšení na stěnu, rám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anodizovaný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hliník, sklo s bezpečnostní folií, s možností zavěšení vodorovně i svisle, orientační rozměry 78x196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2135F3DA-2C89-AC2C-C94C-33A0A91DB8F3}"/>
              </a:ext>
            </a:extLst>
          </p:cNvPr>
          <p:cNvSpPr txBox="1"/>
          <p:nvPr/>
        </p:nvSpPr>
        <p:spPr>
          <a:xfrm>
            <a:off x="9332298" y="1172714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55004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7498E518-F206-360A-F08D-9B4AD30BBE0C}"/>
              </a:ext>
            </a:extLst>
          </p:cNvPr>
          <p:cNvSpPr txBox="1"/>
          <p:nvPr/>
        </p:nvSpPr>
        <p:spPr>
          <a:xfrm>
            <a:off x="12088706" y="3668846"/>
            <a:ext cx="20729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ZRCADLO KULATÉ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Zrcadlo k zavěšení na stěnu kulaté s černým hliníkovým rámem tl.2cm, o průměru 60 cm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B4A5A881-B275-95FB-0632-36A3DBED339E}"/>
              </a:ext>
            </a:extLst>
          </p:cNvPr>
          <p:cNvSpPr txBox="1"/>
          <p:nvPr/>
        </p:nvSpPr>
        <p:spPr>
          <a:xfrm>
            <a:off x="12099394" y="1155034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55005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4DC69717-A58A-0F3E-BDF0-92CFD3720E5B}"/>
              </a:ext>
            </a:extLst>
          </p:cNvPr>
          <p:cNvSpPr txBox="1"/>
          <p:nvPr/>
        </p:nvSpPr>
        <p:spPr>
          <a:xfrm>
            <a:off x="1037574" y="586297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55006</a:t>
            </a:r>
          </a:p>
        </p:txBody>
      </p:sp>
      <p:pic>
        <p:nvPicPr>
          <p:cNvPr id="33" name="Obrázek 32">
            <a:extLst>
              <a:ext uri="{FF2B5EF4-FFF2-40B4-BE49-F238E27FC236}">
                <a16:creationId xmlns:a16="http://schemas.microsoft.com/office/drawing/2014/main" id="{37BA0693-1E12-23EE-F9B5-C086C18FA8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085" y="1745339"/>
            <a:ext cx="1520360" cy="1540564"/>
          </a:xfrm>
          <a:prstGeom prst="rect">
            <a:avLst/>
          </a:prstGeom>
        </p:spPr>
      </p:pic>
      <p:pic>
        <p:nvPicPr>
          <p:cNvPr id="34" name="Obrázek 33">
            <a:extLst>
              <a:ext uri="{FF2B5EF4-FFF2-40B4-BE49-F238E27FC236}">
                <a16:creationId xmlns:a16="http://schemas.microsoft.com/office/drawing/2014/main" id="{7A31FA8E-31D9-1243-DA0C-6B5D7D16E4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2088" y="1504650"/>
            <a:ext cx="942655" cy="1980697"/>
          </a:xfrm>
          <a:prstGeom prst="rect">
            <a:avLst/>
          </a:prstGeom>
        </p:spPr>
      </p:pic>
      <p:pic>
        <p:nvPicPr>
          <p:cNvPr id="35" name="Obrázek 34">
            <a:extLst>
              <a:ext uri="{FF2B5EF4-FFF2-40B4-BE49-F238E27FC236}">
                <a16:creationId xmlns:a16="http://schemas.microsoft.com/office/drawing/2014/main" id="{3A310913-D760-CE97-E9B1-155812F8BA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45120" y="1621299"/>
            <a:ext cx="1689683" cy="1738307"/>
          </a:xfrm>
          <a:prstGeom prst="rect">
            <a:avLst/>
          </a:prstGeom>
        </p:spPr>
      </p:pic>
      <p:pic>
        <p:nvPicPr>
          <p:cNvPr id="41" name="Obrázek 40">
            <a:extLst>
              <a:ext uri="{FF2B5EF4-FFF2-40B4-BE49-F238E27FC236}">
                <a16:creationId xmlns:a16="http://schemas.microsoft.com/office/drawing/2014/main" id="{8DD24F26-71E9-00B0-84BF-02307BF911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4682" y="1745339"/>
            <a:ext cx="1556544" cy="1572885"/>
          </a:xfrm>
          <a:prstGeom prst="rect">
            <a:avLst/>
          </a:prstGeom>
        </p:spPr>
      </p:pic>
      <p:sp>
        <p:nvSpPr>
          <p:cNvPr id="43" name="TextovéPole 42">
            <a:extLst>
              <a:ext uri="{FF2B5EF4-FFF2-40B4-BE49-F238E27FC236}">
                <a16:creationId xmlns:a16="http://schemas.microsoft.com/office/drawing/2014/main" id="{52E697FE-7537-8BCA-21E7-F35009BF922F}"/>
              </a:ext>
            </a:extLst>
          </p:cNvPr>
          <p:cNvSpPr txBox="1"/>
          <p:nvPr/>
        </p:nvSpPr>
        <p:spPr>
          <a:xfrm>
            <a:off x="971498" y="417037"/>
            <a:ext cx="409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2">
                    <a:lumMod val="50000"/>
                  </a:schemeClr>
                </a:solidFill>
              </a:rPr>
              <a:t>OSTATNÍ VYBAVENÍ, DOPLŇKY</a:t>
            </a:r>
          </a:p>
        </p:txBody>
      </p:sp>
      <p:sp>
        <p:nvSpPr>
          <p:cNvPr id="44" name="TextovéPole 43">
            <a:extLst>
              <a:ext uri="{FF2B5EF4-FFF2-40B4-BE49-F238E27FC236}">
                <a16:creationId xmlns:a16="http://schemas.microsoft.com/office/drawing/2014/main" id="{76A14FA4-B3ED-AFDF-CF9E-62D0899EEEEF}"/>
              </a:ext>
            </a:extLst>
          </p:cNvPr>
          <p:cNvSpPr txBox="1"/>
          <p:nvPr/>
        </p:nvSpPr>
        <p:spPr>
          <a:xfrm>
            <a:off x="1036354" y="8400990"/>
            <a:ext cx="224461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ZRCADLO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Zrcadlo  k zavěšení na stěnu, rám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anodizovaný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hliník, sklo s bezpečnostní folií, s možností zavěsit vodorovně i svisle, orientační rozměry 40x130 cm 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</p:txBody>
      </p:sp>
      <p:sp>
        <p:nvSpPr>
          <p:cNvPr id="45" name="Obdélník 44">
            <a:extLst>
              <a:ext uri="{FF2B5EF4-FFF2-40B4-BE49-F238E27FC236}">
                <a16:creationId xmlns:a16="http://schemas.microsoft.com/office/drawing/2014/main" id="{9C4EFA17-0DBE-CE82-82CC-458BA5362F16}"/>
              </a:ext>
            </a:extLst>
          </p:cNvPr>
          <p:cNvSpPr/>
          <p:nvPr/>
        </p:nvSpPr>
        <p:spPr>
          <a:xfrm>
            <a:off x="1106493" y="6148267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46" name="Obrázek 45">
            <a:extLst>
              <a:ext uri="{FF2B5EF4-FFF2-40B4-BE49-F238E27FC236}">
                <a16:creationId xmlns:a16="http://schemas.microsoft.com/office/drawing/2014/main" id="{63F97C65-7698-EED0-9381-8B4AB7F488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7287" y="6200701"/>
            <a:ext cx="802744" cy="1963469"/>
          </a:xfrm>
          <a:prstGeom prst="rect">
            <a:avLst/>
          </a:prstGeom>
        </p:spPr>
      </p:pic>
      <p:sp>
        <p:nvSpPr>
          <p:cNvPr id="47" name="Obdélník 46">
            <a:extLst>
              <a:ext uri="{FF2B5EF4-FFF2-40B4-BE49-F238E27FC236}">
                <a16:creationId xmlns:a16="http://schemas.microsoft.com/office/drawing/2014/main" id="{54939CAA-056E-5A39-7BA2-A079D3E926D0}"/>
              </a:ext>
            </a:extLst>
          </p:cNvPr>
          <p:cNvSpPr/>
          <p:nvPr/>
        </p:nvSpPr>
        <p:spPr>
          <a:xfrm>
            <a:off x="3862901" y="6071068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8" name="TextovéPole 47">
            <a:extLst>
              <a:ext uri="{FF2B5EF4-FFF2-40B4-BE49-F238E27FC236}">
                <a16:creationId xmlns:a16="http://schemas.microsoft.com/office/drawing/2014/main" id="{F974321F-4A6F-8735-F556-BB0E0F9D4F53}"/>
              </a:ext>
            </a:extLst>
          </p:cNvPr>
          <p:cNvSpPr txBox="1"/>
          <p:nvPr/>
        </p:nvSpPr>
        <p:spPr>
          <a:xfrm>
            <a:off x="3792762" y="8323791"/>
            <a:ext cx="23889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NÁSTĚNNÝ VĚŠÁK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Věšák kovový černé barvy, v profilu L tvaru, s policí z pěti plochých profilu obdélného tvaru s mezerami mezi kusy o nosnosti 8kg a sedmi háčky o nosnosti 4kg, o orientační rozměrech 81x20x30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ŠxVxH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9" name="Obrázek 48">
            <a:extLst>
              <a:ext uri="{FF2B5EF4-FFF2-40B4-BE49-F238E27FC236}">
                <a16:creationId xmlns:a16="http://schemas.microsoft.com/office/drawing/2014/main" id="{30ACBD35-87C9-E092-D6D7-104FB0602B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1742" y="7214218"/>
            <a:ext cx="1895242" cy="826545"/>
          </a:xfrm>
          <a:prstGeom prst="rect">
            <a:avLst/>
          </a:prstGeom>
        </p:spPr>
      </p:pic>
      <p:pic>
        <p:nvPicPr>
          <p:cNvPr id="50" name="Obrázek 49">
            <a:extLst>
              <a:ext uri="{FF2B5EF4-FFF2-40B4-BE49-F238E27FC236}">
                <a16:creationId xmlns:a16="http://schemas.microsoft.com/office/drawing/2014/main" id="{B6F36816-9AE2-2DDA-66D8-F608688E1E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51742" y="6210602"/>
            <a:ext cx="1102459" cy="923730"/>
          </a:xfrm>
          <a:prstGeom prst="rect">
            <a:avLst/>
          </a:prstGeom>
        </p:spPr>
      </p:pic>
      <p:sp>
        <p:nvSpPr>
          <p:cNvPr id="51" name="TextovéPole 50">
            <a:extLst>
              <a:ext uri="{FF2B5EF4-FFF2-40B4-BE49-F238E27FC236}">
                <a16:creationId xmlns:a16="http://schemas.microsoft.com/office/drawing/2014/main" id="{BCB15620-58CA-6D02-BBE9-458559992093}"/>
              </a:ext>
            </a:extLst>
          </p:cNvPr>
          <p:cNvSpPr txBox="1"/>
          <p:nvPr/>
        </p:nvSpPr>
        <p:spPr>
          <a:xfrm>
            <a:off x="3814138" y="58082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55007</a:t>
            </a:r>
          </a:p>
        </p:txBody>
      </p:sp>
      <p:pic>
        <p:nvPicPr>
          <p:cNvPr id="52" name="Obrázek 51">
            <a:extLst>
              <a:ext uri="{FF2B5EF4-FFF2-40B4-BE49-F238E27FC236}">
                <a16:creationId xmlns:a16="http://schemas.microsoft.com/office/drawing/2014/main" id="{AA187B55-41EE-125A-AC24-9BFDE75E42F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47317" y="6229176"/>
            <a:ext cx="1449955" cy="1693873"/>
          </a:xfrm>
          <a:prstGeom prst="rect">
            <a:avLst/>
          </a:prstGeom>
        </p:spPr>
      </p:pic>
      <p:sp>
        <p:nvSpPr>
          <p:cNvPr id="53" name="TextovéPole 52">
            <a:extLst>
              <a:ext uri="{FF2B5EF4-FFF2-40B4-BE49-F238E27FC236}">
                <a16:creationId xmlns:a16="http://schemas.microsoft.com/office/drawing/2014/main" id="{745FFBA8-224A-6754-2AB7-676779216C7C}"/>
              </a:ext>
            </a:extLst>
          </p:cNvPr>
          <p:cNvSpPr txBox="1"/>
          <p:nvPr/>
        </p:nvSpPr>
        <p:spPr>
          <a:xfrm>
            <a:off x="6559857" y="8318434"/>
            <a:ext cx="24489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HÁČEK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Nástěnný kovový háček černé barvy, upevnění pomocí jednoho šroubu do stěny V. 14cm, dl. 3cm, š. 1,3cm  </a:t>
            </a:r>
          </a:p>
        </p:txBody>
      </p:sp>
      <p:sp>
        <p:nvSpPr>
          <p:cNvPr id="54" name="TextovéPole 53">
            <a:extLst>
              <a:ext uri="{FF2B5EF4-FFF2-40B4-BE49-F238E27FC236}">
                <a16:creationId xmlns:a16="http://schemas.microsoft.com/office/drawing/2014/main" id="{1B4ED6CE-D756-45D9-9FC1-8E2477506BC1}"/>
              </a:ext>
            </a:extLst>
          </p:cNvPr>
          <p:cNvSpPr txBox="1"/>
          <p:nvPr/>
        </p:nvSpPr>
        <p:spPr>
          <a:xfrm>
            <a:off x="6565202" y="5801494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55008</a:t>
            </a:r>
          </a:p>
        </p:txBody>
      </p:sp>
      <p:sp>
        <p:nvSpPr>
          <p:cNvPr id="55" name="Obdélník 54">
            <a:extLst>
              <a:ext uri="{FF2B5EF4-FFF2-40B4-BE49-F238E27FC236}">
                <a16:creationId xmlns:a16="http://schemas.microsoft.com/office/drawing/2014/main" id="{76554690-236B-0727-7083-AB4410D80DEE}"/>
              </a:ext>
            </a:extLst>
          </p:cNvPr>
          <p:cNvSpPr/>
          <p:nvPr/>
        </p:nvSpPr>
        <p:spPr>
          <a:xfrm>
            <a:off x="6629996" y="6065711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56" name="Obrázek 55">
            <a:extLst>
              <a:ext uri="{FF2B5EF4-FFF2-40B4-BE49-F238E27FC236}">
                <a16:creationId xmlns:a16="http://schemas.microsoft.com/office/drawing/2014/main" id="{C0AB66AA-2B3A-8317-9918-FD08EC5ACB2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27340" y="6275939"/>
            <a:ext cx="956988" cy="1748097"/>
          </a:xfrm>
          <a:prstGeom prst="rect">
            <a:avLst/>
          </a:prstGeom>
        </p:spPr>
      </p:pic>
      <p:sp>
        <p:nvSpPr>
          <p:cNvPr id="57" name="TextovéPole 56">
            <a:extLst>
              <a:ext uri="{FF2B5EF4-FFF2-40B4-BE49-F238E27FC236}">
                <a16:creationId xmlns:a16="http://schemas.microsoft.com/office/drawing/2014/main" id="{30239E69-1B1B-E04D-3C6D-F26803C3665B}"/>
              </a:ext>
            </a:extLst>
          </p:cNvPr>
          <p:cNvSpPr txBox="1"/>
          <p:nvPr/>
        </p:nvSpPr>
        <p:spPr>
          <a:xfrm>
            <a:off x="9381059" y="8288775"/>
            <a:ext cx="20836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NÁBYTKOVÝ VĚŠÁK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Nástěnný věšák kovový černý matný, výška 119mm</a:t>
            </a:r>
          </a:p>
        </p:txBody>
      </p:sp>
      <p:sp>
        <p:nvSpPr>
          <p:cNvPr id="58" name="TextovéPole 57">
            <a:extLst>
              <a:ext uri="{FF2B5EF4-FFF2-40B4-BE49-F238E27FC236}">
                <a16:creationId xmlns:a16="http://schemas.microsoft.com/office/drawing/2014/main" id="{BC526F9C-1EDD-61BE-63F5-FA412994D89A}"/>
              </a:ext>
            </a:extLst>
          </p:cNvPr>
          <p:cNvSpPr txBox="1"/>
          <p:nvPr/>
        </p:nvSpPr>
        <p:spPr>
          <a:xfrm>
            <a:off x="9316266" y="5767953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55009</a:t>
            </a:r>
          </a:p>
        </p:txBody>
      </p:sp>
      <p:sp>
        <p:nvSpPr>
          <p:cNvPr id="59" name="Obdélník 58">
            <a:extLst>
              <a:ext uri="{FF2B5EF4-FFF2-40B4-BE49-F238E27FC236}">
                <a16:creationId xmlns:a16="http://schemas.microsoft.com/office/drawing/2014/main" id="{5C7E5DAD-EAB6-CE5C-15F7-B445EB3B56FB}"/>
              </a:ext>
            </a:extLst>
          </p:cNvPr>
          <p:cNvSpPr/>
          <p:nvPr/>
        </p:nvSpPr>
        <p:spPr>
          <a:xfrm>
            <a:off x="9381060" y="6065711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24" name="TextovéPole 1023">
            <a:extLst>
              <a:ext uri="{FF2B5EF4-FFF2-40B4-BE49-F238E27FC236}">
                <a16:creationId xmlns:a16="http://schemas.microsoft.com/office/drawing/2014/main" id="{7309412E-151F-4314-74A6-F6FADD1D35A1}"/>
              </a:ext>
            </a:extLst>
          </p:cNvPr>
          <p:cNvSpPr txBox="1"/>
          <p:nvPr/>
        </p:nvSpPr>
        <p:spPr>
          <a:xfrm>
            <a:off x="12153500" y="8288775"/>
            <a:ext cx="208361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POLIČKA DO SPRCHOVÉHO KOUTU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Polička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drážěná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na sprchovou tyč, nastavitelný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pruměr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materiál mosaz, povrchová úprava chrom, orientační rozměry 25x10,3x6cm 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šxhxv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</p:txBody>
      </p:sp>
      <p:sp>
        <p:nvSpPr>
          <p:cNvPr id="1025" name="TextovéPole 1024">
            <a:extLst>
              <a:ext uri="{FF2B5EF4-FFF2-40B4-BE49-F238E27FC236}">
                <a16:creationId xmlns:a16="http://schemas.microsoft.com/office/drawing/2014/main" id="{646A8E9C-B4E4-7365-7358-07C881868CF8}"/>
              </a:ext>
            </a:extLst>
          </p:cNvPr>
          <p:cNvSpPr txBox="1"/>
          <p:nvPr/>
        </p:nvSpPr>
        <p:spPr>
          <a:xfrm>
            <a:off x="12124593" y="5776049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55010</a:t>
            </a:r>
          </a:p>
        </p:txBody>
      </p:sp>
      <p:sp>
        <p:nvSpPr>
          <p:cNvPr id="1027" name="Obdélník 1026">
            <a:extLst>
              <a:ext uri="{FF2B5EF4-FFF2-40B4-BE49-F238E27FC236}">
                <a16:creationId xmlns:a16="http://schemas.microsoft.com/office/drawing/2014/main" id="{9BD66A16-2580-FFAD-AFDE-6BF0D3694323}"/>
              </a:ext>
            </a:extLst>
          </p:cNvPr>
          <p:cNvSpPr/>
          <p:nvPr/>
        </p:nvSpPr>
        <p:spPr>
          <a:xfrm>
            <a:off x="12153501" y="6065711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45C469D-B692-3312-8612-EB4473805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9960" y="6186175"/>
            <a:ext cx="1840001" cy="18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9CA8ABF8-89F7-BE7C-16FC-2716C398D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416" y="6148267"/>
            <a:ext cx="1576218" cy="118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B35F3CA2-0587-AEAC-0F1D-B94CB0AB1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4153" y="7391060"/>
            <a:ext cx="866270" cy="64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6">
            <a:extLst>
              <a:ext uri="{FF2B5EF4-FFF2-40B4-BE49-F238E27FC236}">
                <a16:creationId xmlns:a16="http://schemas.microsoft.com/office/drawing/2014/main" id="{BACB68EC-F21F-F7C0-1A15-0CD8B52A598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407275" y="50673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3574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D4B5DE17-1E33-CA31-9C2D-1DA66DEC29B7}"/>
              </a:ext>
            </a:extLst>
          </p:cNvPr>
          <p:cNvSpPr/>
          <p:nvPr/>
        </p:nvSpPr>
        <p:spPr>
          <a:xfrm>
            <a:off x="971498" y="1792138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90870ED1-1BFC-D3E2-390E-9CF935EB569F}"/>
              </a:ext>
            </a:extLst>
          </p:cNvPr>
          <p:cNvSpPr txBox="1"/>
          <p:nvPr/>
        </p:nvSpPr>
        <p:spPr>
          <a:xfrm>
            <a:off x="901359" y="4013659"/>
            <a:ext cx="23739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NEREZOVÉ ZÁVĚSNÉ SEDÁTKO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Nerezové závěsné sedátko do sprchy, sklopné, povrch matný, materiál nerez, pro osoby s tělesným postižením a sníženou pohyblivostí, nosnost 150kg, orientační rozměr 46x46,2 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8D2B26B2-9854-AE29-66BB-AC755A0A17E9}"/>
              </a:ext>
            </a:extLst>
          </p:cNvPr>
          <p:cNvSpPr/>
          <p:nvPr/>
        </p:nvSpPr>
        <p:spPr>
          <a:xfrm>
            <a:off x="3733250" y="1792138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26E55D85-9DAD-4E4A-8EEA-84B442637BFE}"/>
              </a:ext>
            </a:extLst>
          </p:cNvPr>
          <p:cNvSpPr/>
          <p:nvPr/>
        </p:nvSpPr>
        <p:spPr>
          <a:xfrm>
            <a:off x="6495002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0482CCC9-8A70-FE73-5B55-552413FA6BED}"/>
              </a:ext>
            </a:extLst>
          </p:cNvPr>
          <p:cNvSpPr/>
          <p:nvPr/>
        </p:nvSpPr>
        <p:spPr>
          <a:xfrm>
            <a:off x="9256754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53F012D-19E5-D2AC-2802-365FA2F03EA8}"/>
              </a:ext>
            </a:extLst>
          </p:cNvPr>
          <p:cNvSpPr txBox="1"/>
          <p:nvPr/>
        </p:nvSpPr>
        <p:spPr>
          <a:xfrm>
            <a:off x="906704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55011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3A74EE06-7972-E006-9608-0D260737DABB}"/>
              </a:ext>
            </a:extLst>
          </p:cNvPr>
          <p:cNvSpPr txBox="1"/>
          <p:nvPr/>
        </p:nvSpPr>
        <p:spPr>
          <a:xfrm>
            <a:off x="3657768" y="4013659"/>
            <a:ext cx="20729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MADLO VANOVÉ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Madlo vanové, pravé, kulatý úchop,  povrch matný, materiál nerez, pro tělesně postižené, orientační rozměr 35x66 cm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640818C7-5B31-39A2-BFBD-AE006D94E448}"/>
              </a:ext>
            </a:extLst>
          </p:cNvPr>
          <p:cNvSpPr txBox="1"/>
          <p:nvPr/>
        </p:nvSpPr>
        <p:spPr>
          <a:xfrm>
            <a:off x="3663112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55012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474597DD-3C36-40A9-2692-0144AA5BB755}"/>
              </a:ext>
            </a:extLst>
          </p:cNvPr>
          <p:cNvSpPr txBox="1"/>
          <p:nvPr/>
        </p:nvSpPr>
        <p:spPr>
          <a:xfrm>
            <a:off x="6424864" y="4013659"/>
            <a:ext cx="237399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SPRCHOVÉ DVEŘE – skládací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Sprchové dveře do niky 90cm, skládací, výplň čiré bezpečnostní sklo tl.6mm s povrchovou úpravou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Coated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glass</a:t>
            </a: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hliníkové otočné profily, šířka vstupu 77 cm, výška 200 cm 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E3A05B8F-B96C-E9EE-107E-5F0B3C30B135}"/>
              </a:ext>
            </a:extLst>
          </p:cNvPr>
          <p:cNvSpPr txBox="1"/>
          <p:nvPr/>
        </p:nvSpPr>
        <p:spPr>
          <a:xfrm>
            <a:off x="6430208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55013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B6A43527-6A1F-B7BE-24A3-0F4E83CCE23F}"/>
              </a:ext>
            </a:extLst>
          </p:cNvPr>
          <p:cNvSpPr txBox="1"/>
          <p:nvPr/>
        </p:nvSpPr>
        <p:spPr>
          <a:xfrm>
            <a:off x="9191960" y="4013659"/>
            <a:ext cx="20729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ZRCADLOVÁ FOLIE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Zrcadlová folie pro „sprchové dveře-skládací“ 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19515AA3-A9E0-C526-5F59-0379C1CF9789}"/>
              </a:ext>
            </a:extLst>
          </p:cNvPr>
          <p:cNvSpPr txBox="1"/>
          <p:nvPr/>
        </p:nvSpPr>
        <p:spPr>
          <a:xfrm>
            <a:off x="9197304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55014</a:t>
            </a:r>
          </a:p>
        </p:txBody>
      </p:sp>
      <p:pic>
        <p:nvPicPr>
          <p:cNvPr id="30" name="Obrázek 29">
            <a:extLst>
              <a:ext uri="{FF2B5EF4-FFF2-40B4-BE49-F238E27FC236}">
                <a16:creationId xmlns:a16="http://schemas.microsoft.com/office/drawing/2014/main" id="{F66A5DDD-3009-9F89-062A-6E6D2EF42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485" y="2205403"/>
            <a:ext cx="1781268" cy="1547659"/>
          </a:xfrm>
          <a:prstGeom prst="rect">
            <a:avLst/>
          </a:prstGeom>
        </p:spPr>
      </p:pic>
      <p:pic>
        <p:nvPicPr>
          <p:cNvPr id="38" name="Obrázek 37">
            <a:extLst>
              <a:ext uri="{FF2B5EF4-FFF2-40B4-BE49-F238E27FC236}">
                <a16:creationId xmlns:a16="http://schemas.microsoft.com/office/drawing/2014/main" id="{387C0914-C30A-57EC-5144-B69A88E45C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9568" y="1960553"/>
            <a:ext cx="1262120" cy="1856300"/>
          </a:xfrm>
          <a:prstGeom prst="rect">
            <a:avLst/>
          </a:prstGeom>
        </p:spPr>
      </p:pic>
      <p:pic>
        <p:nvPicPr>
          <p:cNvPr id="40" name="Obrázek 39">
            <a:extLst>
              <a:ext uri="{FF2B5EF4-FFF2-40B4-BE49-F238E27FC236}">
                <a16:creationId xmlns:a16="http://schemas.microsoft.com/office/drawing/2014/main" id="{EA2ED64E-DCEC-91CE-0BC0-8BE52DEEFD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7325" y="1872200"/>
            <a:ext cx="1384699" cy="1945797"/>
          </a:xfrm>
          <a:prstGeom prst="rect">
            <a:avLst/>
          </a:prstGeom>
        </p:spPr>
      </p:pic>
      <p:pic>
        <p:nvPicPr>
          <p:cNvPr id="43" name="Obrázek 42">
            <a:extLst>
              <a:ext uri="{FF2B5EF4-FFF2-40B4-BE49-F238E27FC236}">
                <a16:creationId xmlns:a16="http://schemas.microsoft.com/office/drawing/2014/main" id="{69844671-DA6E-BF20-2989-CCBE08B52D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1869" y="1879470"/>
            <a:ext cx="1070303" cy="1935296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78FB2441-E990-72AD-5114-81A469D80D9F}"/>
              </a:ext>
            </a:extLst>
          </p:cNvPr>
          <p:cNvSpPr/>
          <p:nvPr/>
        </p:nvSpPr>
        <p:spPr>
          <a:xfrm>
            <a:off x="12018506" y="1772245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8ABE492-FF87-B31B-2A03-5414FBA0EF5B}"/>
              </a:ext>
            </a:extLst>
          </p:cNvPr>
          <p:cNvSpPr txBox="1"/>
          <p:nvPr/>
        </p:nvSpPr>
        <p:spPr>
          <a:xfrm>
            <a:off x="11953712" y="4013659"/>
            <a:ext cx="2647007" cy="1792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NEREZOVÝ KOŠ 50l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Odpadkový koš z nerezové oceli a plastu hranatý, víko ovládáno širokým nášlapným mechanismem s tlumičem uzavírání, vyjmutelná vložka z plastu, uhlíkový filtr pro absorpci pachů, možnost aretace víka v otevřené poloze, gumové prvky proti sklouznutí koše, povrch z nerezové oceli s ochranou proti otisků prstů, orientační rozměr34,5x65x50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ŠxVxD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C70A09B2-9FD0-F132-9B56-3417F8D0B130}"/>
              </a:ext>
            </a:extLst>
          </p:cNvPr>
          <p:cNvSpPr txBox="1"/>
          <p:nvPr/>
        </p:nvSpPr>
        <p:spPr>
          <a:xfrm>
            <a:off x="11959056" y="151752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55015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745FFBA8-224A-6754-2AB7-676779216C7C}"/>
              </a:ext>
            </a:extLst>
          </p:cNvPr>
          <p:cNvSpPr txBox="1"/>
          <p:nvPr/>
        </p:nvSpPr>
        <p:spPr>
          <a:xfrm>
            <a:off x="901359" y="8320979"/>
            <a:ext cx="2448943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BEZDOTYKOVÝ NEREZOVÝ KOŠ 68l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Bezdotykový odpadkový koš z nerezové oceli hranatý, s dvou dvířkovým víkem, sensor nastavitelný a otočný o 90° , orientační rozměr 42x73x26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ŠxVxD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1B4ED6CE-D756-45D9-9FC1-8E2477506BC1}"/>
              </a:ext>
            </a:extLst>
          </p:cNvPr>
          <p:cNvSpPr txBox="1"/>
          <p:nvPr/>
        </p:nvSpPr>
        <p:spPr>
          <a:xfrm>
            <a:off x="906704" y="5858163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55016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76554690-236B-0727-7083-AB4410D80DEE}"/>
              </a:ext>
            </a:extLst>
          </p:cNvPr>
          <p:cNvSpPr/>
          <p:nvPr/>
        </p:nvSpPr>
        <p:spPr>
          <a:xfrm>
            <a:off x="971498" y="6068256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BB319599-1FBB-BADD-4E87-94168F9935AB}"/>
              </a:ext>
            </a:extLst>
          </p:cNvPr>
          <p:cNvSpPr txBox="1"/>
          <p:nvPr/>
        </p:nvSpPr>
        <p:spPr>
          <a:xfrm>
            <a:off x="3728011" y="8318167"/>
            <a:ext cx="2448943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NEREZOVÝ KOŠ 20l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Odpadkový koš z nerezové oceli a plastu hranatý, víko ovládáno širokým nášlapným mechanismem s tlumičem uzavírání, vyjmutelná vložka z plastu, uhlíkový filtr pro absorpci pachů, možnost aretace víka v otevřené poloze, gumové prvky proti sklouznutí koše, povrch z nerezové oceli s ochranou proti otisků prstů, orientační rozměr 32x44,5x36,5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ŠxVxD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4C02E6EF-1B1D-DF4F-79DD-6BA22161704D}"/>
              </a:ext>
            </a:extLst>
          </p:cNvPr>
          <p:cNvSpPr txBox="1"/>
          <p:nvPr/>
        </p:nvSpPr>
        <p:spPr>
          <a:xfrm>
            <a:off x="3733356" y="5822035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55017</a:t>
            </a:r>
          </a:p>
        </p:txBody>
      </p:sp>
      <p:sp>
        <p:nvSpPr>
          <p:cNvPr id="18" name="Obdélník 17">
            <a:extLst>
              <a:ext uri="{FF2B5EF4-FFF2-40B4-BE49-F238E27FC236}">
                <a16:creationId xmlns:a16="http://schemas.microsoft.com/office/drawing/2014/main" id="{37BEEDF2-7204-7507-B64F-B02FC4D49C18}"/>
              </a:ext>
            </a:extLst>
          </p:cNvPr>
          <p:cNvSpPr/>
          <p:nvPr/>
        </p:nvSpPr>
        <p:spPr>
          <a:xfrm>
            <a:off x="3798150" y="6065444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95604ED0-6DC6-F7E0-E39C-3A00909A394B}"/>
              </a:ext>
            </a:extLst>
          </p:cNvPr>
          <p:cNvSpPr txBox="1"/>
          <p:nvPr/>
        </p:nvSpPr>
        <p:spPr>
          <a:xfrm>
            <a:off x="6430718" y="8320979"/>
            <a:ext cx="2244611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PEDÁLOVÁ KOŠ 5l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Odpadkový koš z nerez oceli, barva nerez ocel mat, hranatý, otevíraní pomocí pedálu, vyjímatelná vnitřní nádoba, orientační rozměr 30,5x21x17,5 cm 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cs-CZ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ŠxVxD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0024BA18-BCE1-72D9-4159-B7E53EFD94BE}"/>
              </a:ext>
            </a:extLst>
          </p:cNvPr>
          <p:cNvSpPr txBox="1"/>
          <p:nvPr/>
        </p:nvSpPr>
        <p:spPr>
          <a:xfrm>
            <a:off x="6436063" y="5824847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55018</a:t>
            </a:r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3E89761E-052D-4F1B-5CD2-F511746C5250}"/>
              </a:ext>
            </a:extLst>
          </p:cNvPr>
          <p:cNvSpPr/>
          <p:nvPr/>
        </p:nvSpPr>
        <p:spPr>
          <a:xfrm>
            <a:off x="6500857" y="6068256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263E80C5-3171-987F-E7A4-CD3DCF39A826}"/>
              </a:ext>
            </a:extLst>
          </p:cNvPr>
          <p:cNvSpPr txBox="1"/>
          <p:nvPr/>
        </p:nvSpPr>
        <p:spPr>
          <a:xfrm>
            <a:off x="9257370" y="8318167"/>
            <a:ext cx="22446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DRŽÁK NA MOPY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Držák na mopy se dvěma úchyty pro mop a třemi háčky, z nerezové oceli, orientační rozměr 28,5x3 cm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B561C7F5-34CF-25F2-B53E-233790A67568}"/>
              </a:ext>
            </a:extLst>
          </p:cNvPr>
          <p:cNvSpPr txBox="1"/>
          <p:nvPr/>
        </p:nvSpPr>
        <p:spPr>
          <a:xfrm>
            <a:off x="9262715" y="5822035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55019</a:t>
            </a:r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25CFDC89-C757-8C22-B2DF-787AFA9F3881}"/>
              </a:ext>
            </a:extLst>
          </p:cNvPr>
          <p:cNvSpPr/>
          <p:nvPr/>
        </p:nvSpPr>
        <p:spPr>
          <a:xfrm>
            <a:off x="9327509" y="6065444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249B843F-1F41-6584-73BB-8BF3827C3FA0}"/>
              </a:ext>
            </a:extLst>
          </p:cNvPr>
          <p:cNvSpPr txBox="1"/>
          <p:nvPr/>
        </p:nvSpPr>
        <p:spPr>
          <a:xfrm>
            <a:off x="12033652" y="8303874"/>
            <a:ext cx="256706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NEREZOVÝ KOŠ 25l</a:t>
            </a:r>
            <a:endParaRPr lang="cs-CZ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Odpadkový koš  z nerezové oceli, hranatý, barva stříbrná matná, orientační rozměr 37x46x16,5 cm</a:t>
            </a:r>
            <a:r>
              <a:rPr lang="cs-CZ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(</a:t>
            </a:r>
            <a:r>
              <a:rPr lang="cs-CZ" sz="105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ŠxVxD</a:t>
            </a:r>
            <a:r>
              <a:rPr lang="cs-CZ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cs-CZ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cs-CZ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14F9AC17-9717-13D8-828E-DA81C7C951FB}"/>
              </a:ext>
            </a:extLst>
          </p:cNvPr>
          <p:cNvSpPr txBox="1"/>
          <p:nvPr/>
        </p:nvSpPr>
        <p:spPr>
          <a:xfrm>
            <a:off x="12038997" y="5807742"/>
            <a:ext cx="25670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55020</a:t>
            </a:r>
          </a:p>
        </p:txBody>
      </p:sp>
      <p:sp>
        <p:nvSpPr>
          <p:cNvPr id="32" name="Obdélník 31">
            <a:extLst>
              <a:ext uri="{FF2B5EF4-FFF2-40B4-BE49-F238E27FC236}">
                <a16:creationId xmlns:a16="http://schemas.microsoft.com/office/drawing/2014/main" id="{5C8628E5-9AB8-7BE3-FB2A-8ED67FD688E5}"/>
              </a:ext>
            </a:extLst>
          </p:cNvPr>
          <p:cNvSpPr/>
          <p:nvPr/>
        </p:nvSpPr>
        <p:spPr>
          <a:xfrm>
            <a:off x="12103791" y="6051151"/>
            <a:ext cx="2072924" cy="2165741"/>
          </a:xfrm>
          <a:prstGeom prst="rect">
            <a:avLst/>
          </a:prstGeom>
          <a:noFill/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34" name="Obrázek 33">
            <a:extLst>
              <a:ext uri="{FF2B5EF4-FFF2-40B4-BE49-F238E27FC236}">
                <a16:creationId xmlns:a16="http://schemas.microsoft.com/office/drawing/2014/main" id="{BC8A7BB5-3053-4516-228E-00D67CD8B8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9081" y="1905839"/>
            <a:ext cx="1784784" cy="1914991"/>
          </a:xfrm>
          <a:prstGeom prst="rect">
            <a:avLst/>
          </a:prstGeom>
        </p:spPr>
      </p:pic>
      <p:pic>
        <p:nvPicPr>
          <p:cNvPr id="35" name="Obrázek 34">
            <a:extLst>
              <a:ext uri="{FF2B5EF4-FFF2-40B4-BE49-F238E27FC236}">
                <a16:creationId xmlns:a16="http://schemas.microsoft.com/office/drawing/2014/main" id="{9C5D63FD-EC52-39E4-76F5-339F118226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1552" y="6364252"/>
            <a:ext cx="1149133" cy="1770567"/>
          </a:xfrm>
          <a:prstGeom prst="rect">
            <a:avLst/>
          </a:prstGeom>
        </p:spPr>
      </p:pic>
      <p:pic>
        <p:nvPicPr>
          <p:cNvPr id="37" name="Obrázek 36">
            <a:extLst>
              <a:ext uri="{FF2B5EF4-FFF2-40B4-BE49-F238E27FC236}">
                <a16:creationId xmlns:a16="http://schemas.microsoft.com/office/drawing/2014/main" id="{8A2C9D99-3672-584B-EA2F-39EEFA6649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7924" y="6207790"/>
            <a:ext cx="1784784" cy="1914991"/>
          </a:xfrm>
          <a:prstGeom prst="rect">
            <a:avLst/>
          </a:prstGeom>
        </p:spPr>
      </p:pic>
      <p:pic>
        <p:nvPicPr>
          <p:cNvPr id="41" name="Obrázek 40">
            <a:extLst>
              <a:ext uri="{FF2B5EF4-FFF2-40B4-BE49-F238E27FC236}">
                <a16:creationId xmlns:a16="http://schemas.microsoft.com/office/drawing/2014/main" id="{2DE7BF41-C49B-5D1A-FB9E-3D5E0D79BF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26326" y="6144224"/>
            <a:ext cx="1427853" cy="1896050"/>
          </a:xfrm>
          <a:prstGeom prst="rect">
            <a:avLst/>
          </a:prstGeom>
        </p:spPr>
      </p:pic>
      <p:pic>
        <p:nvPicPr>
          <p:cNvPr id="44" name="Obrázek 43">
            <a:extLst>
              <a:ext uri="{FF2B5EF4-FFF2-40B4-BE49-F238E27FC236}">
                <a16:creationId xmlns:a16="http://schemas.microsoft.com/office/drawing/2014/main" id="{4FA9E9D1-F97D-A200-6535-1B584EF402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42290" y="6465443"/>
            <a:ext cx="1874769" cy="1253611"/>
          </a:xfrm>
          <a:prstGeom prst="rect">
            <a:avLst/>
          </a:prstGeom>
        </p:spPr>
      </p:pic>
      <p:pic>
        <p:nvPicPr>
          <p:cNvPr id="3074" name="Picture 2" descr="NIMCO koš KOS 8005-10 stříbrný - Odpadkový koš - Hlavní obrázek">
            <a:extLst>
              <a:ext uri="{FF2B5EF4-FFF2-40B4-BE49-F238E27FC236}">
                <a16:creationId xmlns:a16="http://schemas.microsoft.com/office/drawing/2014/main" id="{624C43C7-0F96-02CB-AFDD-F81E375A7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634" y="6328495"/>
            <a:ext cx="1065659" cy="175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54504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12251</TotalTime>
  <Words>3462</Words>
  <Application>Microsoft Office PowerPoint</Application>
  <PresentationFormat>Vlastní</PresentationFormat>
  <Paragraphs>317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Motiv Office</vt:lpstr>
      <vt:lpstr>KNIHA NÁBYTKU         typový nábytek, doplňky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2.16</dc:title>
  <dc:creator>Michael Baranik</dc:creator>
  <cp:lastModifiedBy>Martina Rušikvasová</cp:lastModifiedBy>
  <cp:revision>91</cp:revision>
  <cp:lastPrinted>2024-06-27T13:07:51Z</cp:lastPrinted>
  <dcterms:created xsi:type="dcterms:W3CDTF">2024-05-11T07:55:42Z</dcterms:created>
  <dcterms:modified xsi:type="dcterms:W3CDTF">2024-09-19T01:24:11Z</dcterms:modified>
</cp:coreProperties>
</file>